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65" r:id="rId3"/>
    <p:sldId id="282" r:id="rId4"/>
    <p:sldId id="275" r:id="rId5"/>
    <p:sldId id="266" r:id="rId6"/>
    <p:sldId id="268" r:id="rId7"/>
    <p:sldId id="280" r:id="rId8"/>
    <p:sldId id="271" r:id="rId9"/>
    <p:sldId id="276" r:id="rId10"/>
    <p:sldId id="272" r:id="rId11"/>
    <p:sldId id="273" r:id="rId12"/>
    <p:sldId id="274" r:id="rId13"/>
    <p:sldId id="277" r:id="rId14"/>
    <p:sldId id="279" r:id="rId15"/>
    <p:sldId id="278" r:id="rId16"/>
    <p:sldId id="28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3"/>
    <p:restoredTop sz="94331"/>
  </p:normalViewPr>
  <p:slideViewPr>
    <p:cSldViewPr snapToGrid="0" snapToObjects="1">
      <p:cViewPr varScale="1">
        <p:scale>
          <a:sx n="51" d="100"/>
          <a:sy n="51" d="100"/>
        </p:scale>
        <p:origin x="232" y="151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9:57:12.451"/>
    </inkml:context>
    <inkml:brush xml:id="br0">
      <inkml:brushProperty name="width" value="0.05" units="cm"/>
      <inkml:brushProperty name="height" value="0.05" units="cm"/>
      <inkml:brushProperty name="color" value="#E71224"/>
    </inkml:brush>
  </inkml:definitions>
  <inkml:trace contextRef="#ctx0" brushRef="#br0">101 90 24575,'174'-27'0,"-123"20"0,41-8 0,-15 3 0,-70 12 0,-1-3 0,1 2 0,0-2 0,3 3 0,-2-3 0,2 2 0,-3-2 0,0 3 0,-1 0 0,1 0 0,0 0 0,0 0 0,-1 0 0,1 0 0,3 0 0,1 0 0,4 0 0,4 0 0,-4 0 0,8 0 0,-3 0 0,4 0 0,-1 0 0,1 0 0,-4 0 0,3 0 0,-8 0 0,4 0 0,-4 0 0,-1 0 0,1 0 0,-1 0 0,1 0 0,0 0 0,-4 0 0,3 0 0,-3 0 0,0 0 0,3 0 0,-3 0 0,3 0 0,-2 0 0,1 0 0,-5 0 0,2 0 0,0 0 0,-2 0 0,2 0 0,-3 0 0,0 0 0,0 0 0,-1 0 0,1 0 0,0 0 0,0 0 0,-1 0 0,1 0 0,0 0 0,0 0 0,-1 0 0,1 0 0,0 0 0,0 0 0,-1 0 0,1 0 0,0 0 0,0 0 0,6 0 0,-5 0 0,9 0 0,-9 0 0,5-6 0,-5 4 0,6-4 0,-7 6 0,7 0 0,-3 0 0,4 0 0,0 0 0,-4 0 0,2 0 0,-1 0 0,2 0 0,-3 0 0,3 0 0,-6 0 0,6 0 0,-7 0 0,7 0 0,0 0 0,-2 0 0,5 0 0,-10 0 0,7 0 0,-6 0 0,5 0 0,-5 3 0,6-3 0,-7 6 0,4-5 0,-1 5 0,-2-5 0,2 5 0,0-5 0,-2 2 0,2 0 0,-3-2 0,3 2 0,-2 0 0,5 1 0,-6-1 0,3 3 0,-3-5 0,0 5 0,-1-5 0,1 5 0,0-5 0,3 5 0,-2-5 0,2 5 0,-3-5 0,0 5 0,3-6 0,-3 6 0,4-5 0,-5 2 0,1 0 0,0-2 0,0 5 0,-1-5 0,1 5 0,0-3 0,0 1 0,-4 2 0,3-5 0,-2 5 0,3-2 0,0-1 0,-1 3 0,1-5 0,-3 5 0,2-5 0,-2 2 0,-1 0 0,3-2 0,-5 5 0,5-6 0,-5 6 0,5-5 0,-2 2 0,-1 0 0,3-2 0,-5 5 0,5-5 0,-2 5 0,3-6 0,-4 6 0,3-5 0,-2 5 0,0-2 0,2 3 0,-2-1 0,2 1 0,-2 0 0,2 0 0,-5-1 0,5 1 0,-5 0 0,5 0 0,-6-1 0,3 1 0,0 0 0,-2 0 0,2-1 0,-3 1 0,0 0 0,0 0 0,0-1 0,0 1 0,0 0 0,0 0 0,0-1 0,0 1 0,0 0 0,0 0 0,0-1 0,0 1 0,0 0 0,0 0 0,0-1 0,0 1 0,0 0 0,0 0 0,0-1 0,0 1 0,0 0 0,0 0 0,0-1 0,-3 1 0,2 0 0,-5 0 0,6-1 0,-3 1 0,0 0 0,2 0 0,-2-1 0,0-2 0,2 2 0,-2-2 0,0 0 0,2 2 0,-2-3 0,0 4 0,-1 0 0,0 0 0,-2-1 0,6 1 0,-6-3 0,5 2 0,-5-2 0,5 2 0,-5-2 0,5 2 0,-5-2 0,5 3 0,-5-1 0,2-2 0,1 2 0,-3-2 0,2 3 0,0-1 0,-2-2 0,2 2 0,0-2 0,-2 0 0,2 2 0,-2-3 0,-1 1 0,0 2 0,0-2 0,3 3 0,-2-4 0,2 3 0,1-2 0,-3 3 0,2-3 0,0 2 0,-6-2 0,6 3 0,-7-3 0,5 2 0,-1-3 0,-4 4 0,4 0 0,-7 0 0,3 3 0,-4-2 0,5-1 0,-4 0 0,6-4 0,-6 1 0,7 2 0,-7-5 0,6 5 0,-2-5 0,-1 5 0,4-5 0,-4 2 0,1-3 0,2 3 0,-6-2 0,7 5 0,-7-5 0,6 2 0,-6-3 0,7 3 0,-7-3 0,6 6 0,-6-5 0,7 5 0,-7-5 0,2 5 0,-2-5 0,-7 5 0,4-1 0,-4-1 0,10 2 0,-3-5 0,3 5 0,-4-5 0,0 2 0,0-3 0,4 3 0,-3-2 0,3 2 0,0 0 0,-3-3 0,3 3 0,-4-3 0,4 3 0,-3-2 0,3 2 0,0-3 0,-10 3 0,12-2 0,-11 3 0,8-4 0,1 0 0,-3 0 0,7 0 0,-7 0 0,3 0 0,-1 0 0,-2 0 0,3 0 0,-3 0 0,-1 0 0,4 0 0,-3 0 0,3 0 0,-4 0 0,0 0 0,-4 0 0,4 0 0,-4 0 0,-2 0 0,0 0 0,-1 0 0,3 0 0,0 0 0,4 0 0,-4-4 0,4 3 0,4-5 0,-3 5 0,3-5 0,0 5 0,-3-5 0,6 2 0,-6 0 0,7-2 0,-4 5 0,4-5 0,1 2 0,-1 0 0,0-2 0,0 5 0,-3-5 0,-1 2 0,0 0 0,1-2 0,3 5 0,0-5 0,-3 5 0,2-5 0,-2 6 0,3-6 0,0 5 0,0-5 0,1 5 0,-1-5 0,0 5 0,0-5 0,0 5 0,1-5 0,-1 5 0,0-5 0,0 6 0,0-6 0,0 5 0,1-5 0,-1 5 0,0-5 0,0 5 0,0-2 0,-3 0 0,3-1 0,-3 0 0,3 1 0,0 3 0,0-3 0,1 3 0,-1-3 0,3 0 0,-2 2 0,2-2 0,-3 0 0,0 2 0,1-5 0,-1 5 0,0-2 0,0 0 0,0 2 0,3-5 0,-2 5 0,3-2 0,-4 0 0,0 3 0,0-3 0,0 0 0,0 2 0,1-5 0,-1 5 0,0-2 0,0 0 0,0 2 0,-3-2 0,2 3 0,-2-3 0,3 2 0,-3-5 0,2 5 0,-2-5 0,3 5 0,0-5 0,-3 5 0,2-5 0,-2 5 0,3-5 0,0 3 0,-3-1 0,5-2 0,-5 5 0,7-2 0,-4 0 0,0 2 0,0-5 0,3 2 0,-2 0 0,5-2 0,-5 3 0,6-4 0,-6 3 0,5-2 0,-5 5 0,5-5 0,-5 2 0,5-3 0,-2 1 0,3-1 0,-3 0 0,2 0 0,-2 0 0,3 0 0,0 1 0,0-1 0,-3 0 0,2 0 0,-2 0 0,3 0 0,0 1 0,0-1 0,0 0 0,0 0 0,0 0 0,0 0 0,0 1 0,0-1 0,0 0 0,0 0 0,0 0 0,0 0 0,0 1 0,0-1 0,0 0 0,0 0 0,0 0 0,0 0 0,0 1 0,0-1 0,0 0 0,0 0 0,0 0 0,0 0 0,0 1 0,0-1 0,0 0 0,0 0 0,0-3 0,0 2 0,0-2 0,0 3 0,0-3 0,0 2 0,3-2 0,-2 3 0,2-4 0,-3 4 0,0-4 0,3 5 0,-2-1 0,2 0 0,-3 0 0,3 0 0,-2 0 0,2 1 0,0 2 0,-3-2 0,6 2 0,-5-3 0,5 3 0,-5-2 0,5 5 0,-5-5 0,5 6 0,-6-6 0,6 5 0,-2-5 0,3 2 0,-3-3 0,2 3 0,-6-2 0,6 5 0,-5-5 0,5 6 0,-5-6 0,5 5 0,-5-5 0,5 5 0,-3-2 0,4 3 0,0 0 0,0 0 0,-1 0 0,1 0 0,0 0 0,-3-3 0,-1 2 0,-3-2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7006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0803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585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100" b="0" i="0" u="none" strike="noStrike" cap="none" dirty="0">
                <a:solidFill>
                  <a:srgbClr val="000000"/>
                </a:solidFill>
                <a:effectLst/>
                <a:latin typeface="Arial"/>
                <a:ea typeface="Arial"/>
                <a:cs typeface="Arial"/>
                <a:sym typeface="Arial"/>
              </a:rPr>
              <a:t>The following table shows the RMSE and MAE scores for different models of regression trees.  All models were ran using the “</a:t>
            </a:r>
            <a:r>
              <a:rPr lang="en-CA" sz="1100" b="0" i="0" u="none" strike="noStrike" cap="none" dirty="0" err="1">
                <a:solidFill>
                  <a:srgbClr val="000000"/>
                </a:solidFill>
                <a:effectLst/>
                <a:latin typeface="Arial"/>
                <a:ea typeface="Arial"/>
                <a:cs typeface="Arial"/>
                <a:sym typeface="Arial"/>
              </a:rPr>
              <a:t>rpart</a:t>
            </a:r>
            <a:r>
              <a:rPr lang="en-CA" sz="1100" b="0" i="0" u="none" strike="noStrike" cap="none" dirty="0">
                <a:solidFill>
                  <a:srgbClr val="000000"/>
                </a:solidFill>
                <a:effectLst/>
                <a:latin typeface="Arial"/>
                <a:ea typeface="Arial"/>
                <a:cs typeface="Arial"/>
                <a:sym typeface="Arial"/>
              </a:rPr>
              <a:t>” package in R with default settings. The goal is to find the model that minimizes error RMSE. </a:t>
            </a:r>
          </a:p>
          <a:p>
            <a:r>
              <a:rPr lang="en-CA" sz="1100" b="0" i="0" u="none" strike="noStrike" cap="none" dirty="0">
                <a:solidFill>
                  <a:srgbClr val="000000"/>
                </a:solidFill>
                <a:effectLst/>
                <a:latin typeface="Arial"/>
                <a:ea typeface="Arial"/>
                <a:cs typeface="Arial"/>
                <a:sym typeface="Arial"/>
              </a:rPr>
              <a:t> </a:t>
            </a:r>
          </a:p>
          <a:p>
            <a:r>
              <a:rPr lang="en-CA" sz="1100" b="0" i="0" u="none" strike="noStrike" cap="none" dirty="0">
                <a:solidFill>
                  <a:srgbClr val="000000"/>
                </a:solidFill>
                <a:effectLst/>
                <a:latin typeface="Arial"/>
                <a:ea typeface="Arial"/>
                <a:cs typeface="Arial"/>
                <a:sym typeface="Arial"/>
              </a:rPr>
              <a:t>Applying the regression tree algorithm to the initial set of features/variables in the dataset results in an RMSE of 35,207,020. Next, running the regression on the feature set extracted from the VIF test produced the exact same results as the full feature set. This implies that both models are using the same number of nodes, which are automatically pruned in the </a:t>
            </a:r>
            <a:r>
              <a:rPr lang="en-CA" sz="1100" b="0" i="0" u="none" strike="noStrike" cap="none" dirty="0" err="1">
                <a:solidFill>
                  <a:srgbClr val="000000"/>
                </a:solidFill>
                <a:effectLst/>
                <a:latin typeface="Arial"/>
                <a:ea typeface="Arial"/>
                <a:cs typeface="Arial"/>
                <a:sym typeface="Arial"/>
              </a:rPr>
              <a:t>rpart</a:t>
            </a:r>
            <a:r>
              <a:rPr lang="en-CA" sz="1100" b="0" i="0" u="none" strike="noStrike" cap="none" dirty="0">
                <a:solidFill>
                  <a:srgbClr val="000000"/>
                </a:solidFill>
                <a:effectLst/>
                <a:latin typeface="Arial"/>
                <a:ea typeface="Arial"/>
                <a:cs typeface="Arial"/>
                <a:sym typeface="Arial"/>
              </a:rPr>
              <a:t> package. For both models, </a:t>
            </a:r>
            <a:r>
              <a:rPr lang="en-CA" sz="1100" b="0" i="0" u="none" strike="noStrike" cap="none" dirty="0" err="1">
                <a:solidFill>
                  <a:srgbClr val="000000"/>
                </a:solidFill>
                <a:effectLst/>
                <a:latin typeface="Arial"/>
                <a:ea typeface="Arial"/>
                <a:cs typeface="Arial"/>
                <a:sym typeface="Arial"/>
              </a:rPr>
              <a:t>OpeningWeekendGross</a:t>
            </a:r>
            <a:r>
              <a:rPr lang="en-CA" sz="1100" b="0" i="0" u="none" strike="noStrike" cap="none" dirty="0">
                <a:solidFill>
                  <a:srgbClr val="000000"/>
                </a:solidFill>
                <a:effectLst/>
                <a:latin typeface="Arial"/>
                <a:ea typeface="Arial"/>
                <a:cs typeface="Arial"/>
                <a:sym typeface="Arial"/>
              </a:rPr>
              <a:t> was the most important variable. Given that </a:t>
            </a:r>
            <a:r>
              <a:rPr lang="en-CA" sz="1100" b="0" i="0" u="none" strike="noStrike" cap="none" dirty="0" err="1">
                <a:solidFill>
                  <a:srgbClr val="000000"/>
                </a:solidFill>
                <a:effectLst/>
                <a:latin typeface="Arial"/>
                <a:ea typeface="Arial"/>
                <a:cs typeface="Arial"/>
                <a:sym typeface="Arial"/>
              </a:rPr>
              <a:t>OpeningWeekendGross</a:t>
            </a:r>
            <a:r>
              <a:rPr lang="en-CA" sz="1100" b="0" i="0" u="none" strike="noStrike" cap="none" dirty="0">
                <a:solidFill>
                  <a:srgbClr val="000000"/>
                </a:solidFill>
                <a:effectLst/>
                <a:latin typeface="Arial"/>
                <a:ea typeface="Arial"/>
                <a:cs typeface="Arial"/>
                <a:sym typeface="Arial"/>
              </a:rPr>
              <a:t> is a subset of the target variable, </a:t>
            </a:r>
            <a:r>
              <a:rPr lang="en-CA" sz="1100" b="0" i="0" u="none" strike="noStrike" cap="none" dirty="0" err="1">
                <a:solidFill>
                  <a:srgbClr val="000000"/>
                </a:solidFill>
                <a:effectLst/>
                <a:latin typeface="Arial"/>
                <a:ea typeface="Arial"/>
                <a:cs typeface="Arial"/>
                <a:sym typeface="Arial"/>
              </a:rPr>
              <a:t>TotalGross</a:t>
            </a:r>
            <a:r>
              <a:rPr lang="en-CA" sz="1100" b="0" i="0" u="none" strike="noStrike" cap="none" dirty="0">
                <a:solidFill>
                  <a:srgbClr val="000000"/>
                </a:solidFill>
                <a:effectLst/>
                <a:latin typeface="Arial"/>
                <a:ea typeface="Arial"/>
                <a:cs typeface="Arial"/>
                <a:sym typeface="Arial"/>
              </a:rPr>
              <a:t>, </a:t>
            </a:r>
            <a:r>
              <a:rPr lang="en-CA" sz="1100" b="0" i="0" u="none" strike="noStrike" cap="none" dirty="0" err="1">
                <a:solidFill>
                  <a:srgbClr val="000000"/>
                </a:solidFill>
                <a:effectLst/>
                <a:latin typeface="Arial"/>
                <a:ea typeface="Arial"/>
                <a:cs typeface="Arial"/>
                <a:sym typeface="Arial"/>
              </a:rPr>
              <a:t>OpeningWeekendGross</a:t>
            </a:r>
            <a:r>
              <a:rPr lang="en-CA" sz="1100" b="0" i="0" u="none" strike="noStrike" cap="none" dirty="0">
                <a:solidFill>
                  <a:srgbClr val="000000"/>
                </a:solidFill>
                <a:effectLst/>
                <a:latin typeface="Arial"/>
                <a:ea typeface="Arial"/>
                <a:cs typeface="Arial"/>
                <a:sym typeface="Arial"/>
              </a:rPr>
              <a:t> was removed from the feature set and the regression ran for a third time. The removal of </a:t>
            </a:r>
            <a:r>
              <a:rPr lang="en-CA" sz="1100" b="0" i="0" u="none" strike="noStrike" cap="none" dirty="0" err="1">
                <a:solidFill>
                  <a:srgbClr val="000000"/>
                </a:solidFill>
                <a:effectLst/>
                <a:latin typeface="Arial"/>
                <a:ea typeface="Arial"/>
                <a:cs typeface="Arial"/>
                <a:sym typeface="Arial"/>
              </a:rPr>
              <a:t>OpeningWeekendGross</a:t>
            </a:r>
            <a:r>
              <a:rPr lang="en-CA" sz="1100" b="0" i="0" u="none" strike="noStrike" cap="none" dirty="0">
                <a:solidFill>
                  <a:srgbClr val="000000"/>
                </a:solidFill>
                <a:effectLst/>
                <a:latin typeface="Arial"/>
                <a:ea typeface="Arial"/>
                <a:cs typeface="Arial"/>
                <a:sym typeface="Arial"/>
              </a:rPr>
              <a:t> decreased performance of the model, with RMSE increasing substantially to 69,609,712.</a:t>
            </a:r>
          </a:p>
          <a:p>
            <a:pPr marL="0" lvl="0" indent="0">
              <a:spcBef>
                <a:spcPts val="0"/>
              </a:spcBef>
              <a:spcAft>
                <a:spcPts val="0"/>
              </a:spcAft>
              <a:buNone/>
            </a:pPr>
            <a:endParaRPr dirty="0"/>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2199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100" b="0" i="0" u="none" strike="noStrike" cap="none" dirty="0">
                <a:solidFill>
                  <a:srgbClr val="000000"/>
                </a:solidFill>
                <a:effectLst/>
                <a:latin typeface="Arial"/>
                <a:ea typeface="Arial"/>
                <a:cs typeface="Arial"/>
                <a:sym typeface="Arial"/>
              </a:rPr>
              <a:t>The following table shows the RMSE and MAE scores for different models of regression trees.  All models were ran using the “</a:t>
            </a:r>
            <a:r>
              <a:rPr lang="en-CA" sz="1100" b="0" i="0" u="none" strike="noStrike" cap="none" dirty="0" err="1">
                <a:solidFill>
                  <a:srgbClr val="000000"/>
                </a:solidFill>
                <a:effectLst/>
                <a:latin typeface="Arial"/>
                <a:ea typeface="Arial"/>
                <a:cs typeface="Arial"/>
                <a:sym typeface="Arial"/>
              </a:rPr>
              <a:t>rpart</a:t>
            </a:r>
            <a:r>
              <a:rPr lang="en-CA" sz="1100" b="0" i="0" u="none" strike="noStrike" cap="none" dirty="0">
                <a:solidFill>
                  <a:srgbClr val="000000"/>
                </a:solidFill>
                <a:effectLst/>
                <a:latin typeface="Arial"/>
                <a:ea typeface="Arial"/>
                <a:cs typeface="Arial"/>
                <a:sym typeface="Arial"/>
              </a:rPr>
              <a:t>” package in R with default settings. The goal is to find the model that minimizes error RMSE. </a:t>
            </a:r>
          </a:p>
          <a:p>
            <a:r>
              <a:rPr lang="en-CA" sz="1100" b="0" i="0" u="none" strike="noStrike" cap="none" dirty="0">
                <a:solidFill>
                  <a:srgbClr val="000000"/>
                </a:solidFill>
                <a:effectLst/>
                <a:latin typeface="Arial"/>
                <a:ea typeface="Arial"/>
                <a:cs typeface="Arial"/>
                <a:sym typeface="Arial"/>
              </a:rPr>
              <a:t> </a:t>
            </a:r>
          </a:p>
          <a:p>
            <a:r>
              <a:rPr lang="en-CA" sz="1100" b="0" i="0" u="none" strike="noStrike" cap="none" dirty="0">
                <a:solidFill>
                  <a:srgbClr val="000000"/>
                </a:solidFill>
                <a:effectLst/>
                <a:latin typeface="Arial"/>
                <a:ea typeface="Arial"/>
                <a:cs typeface="Arial"/>
                <a:sym typeface="Arial"/>
              </a:rPr>
              <a:t>Applying the regression tree algorithm to the initial set of features/variables in the dataset results in an RMSE of 35,207,020. Next, running the regression on the feature set extracted from the VIF test produced the exact same results as the full feature set. This implies that both models are using the same number of nodes, which are automatically pruned in the </a:t>
            </a:r>
            <a:r>
              <a:rPr lang="en-CA" sz="1100" b="0" i="0" u="none" strike="noStrike" cap="none" dirty="0" err="1">
                <a:solidFill>
                  <a:srgbClr val="000000"/>
                </a:solidFill>
                <a:effectLst/>
                <a:latin typeface="Arial"/>
                <a:ea typeface="Arial"/>
                <a:cs typeface="Arial"/>
                <a:sym typeface="Arial"/>
              </a:rPr>
              <a:t>rpart</a:t>
            </a:r>
            <a:r>
              <a:rPr lang="en-CA" sz="1100" b="0" i="0" u="none" strike="noStrike" cap="none" dirty="0">
                <a:solidFill>
                  <a:srgbClr val="000000"/>
                </a:solidFill>
                <a:effectLst/>
                <a:latin typeface="Arial"/>
                <a:ea typeface="Arial"/>
                <a:cs typeface="Arial"/>
                <a:sym typeface="Arial"/>
              </a:rPr>
              <a:t> package. For both models, </a:t>
            </a:r>
            <a:r>
              <a:rPr lang="en-CA" sz="1100" b="0" i="0" u="none" strike="noStrike" cap="none" dirty="0" err="1">
                <a:solidFill>
                  <a:srgbClr val="000000"/>
                </a:solidFill>
                <a:effectLst/>
                <a:latin typeface="Arial"/>
                <a:ea typeface="Arial"/>
                <a:cs typeface="Arial"/>
                <a:sym typeface="Arial"/>
              </a:rPr>
              <a:t>OpeningWeekendGross</a:t>
            </a:r>
            <a:r>
              <a:rPr lang="en-CA" sz="1100" b="0" i="0" u="none" strike="noStrike" cap="none" dirty="0">
                <a:solidFill>
                  <a:srgbClr val="000000"/>
                </a:solidFill>
                <a:effectLst/>
                <a:latin typeface="Arial"/>
                <a:ea typeface="Arial"/>
                <a:cs typeface="Arial"/>
                <a:sym typeface="Arial"/>
              </a:rPr>
              <a:t> was the most important variable. Given that </a:t>
            </a:r>
            <a:r>
              <a:rPr lang="en-CA" sz="1100" b="0" i="0" u="none" strike="noStrike" cap="none" dirty="0" err="1">
                <a:solidFill>
                  <a:srgbClr val="000000"/>
                </a:solidFill>
                <a:effectLst/>
                <a:latin typeface="Arial"/>
                <a:ea typeface="Arial"/>
                <a:cs typeface="Arial"/>
                <a:sym typeface="Arial"/>
              </a:rPr>
              <a:t>OpeningWeekendGross</a:t>
            </a:r>
            <a:r>
              <a:rPr lang="en-CA" sz="1100" b="0" i="0" u="none" strike="noStrike" cap="none" dirty="0">
                <a:solidFill>
                  <a:srgbClr val="000000"/>
                </a:solidFill>
                <a:effectLst/>
                <a:latin typeface="Arial"/>
                <a:ea typeface="Arial"/>
                <a:cs typeface="Arial"/>
                <a:sym typeface="Arial"/>
              </a:rPr>
              <a:t> is a subset of the target variable, </a:t>
            </a:r>
            <a:r>
              <a:rPr lang="en-CA" sz="1100" b="0" i="0" u="none" strike="noStrike" cap="none" dirty="0" err="1">
                <a:solidFill>
                  <a:srgbClr val="000000"/>
                </a:solidFill>
                <a:effectLst/>
                <a:latin typeface="Arial"/>
                <a:ea typeface="Arial"/>
                <a:cs typeface="Arial"/>
                <a:sym typeface="Arial"/>
              </a:rPr>
              <a:t>TotalGross</a:t>
            </a:r>
            <a:r>
              <a:rPr lang="en-CA" sz="1100" b="0" i="0" u="none" strike="noStrike" cap="none" dirty="0">
                <a:solidFill>
                  <a:srgbClr val="000000"/>
                </a:solidFill>
                <a:effectLst/>
                <a:latin typeface="Arial"/>
                <a:ea typeface="Arial"/>
                <a:cs typeface="Arial"/>
                <a:sym typeface="Arial"/>
              </a:rPr>
              <a:t>, </a:t>
            </a:r>
            <a:r>
              <a:rPr lang="en-CA" sz="1100" b="0" i="0" u="none" strike="noStrike" cap="none" dirty="0" err="1">
                <a:solidFill>
                  <a:srgbClr val="000000"/>
                </a:solidFill>
                <a:effectLst/>
                <a:latin typeface="Arial"/>
                <a:ea typeface="Arial"/>
                <a:cs typeface="Arial"/>
                <a:sym typeface="Arial"/>
              </a:rPr>
              <a:t>OpeningWeekendGross</a:t>
            </a:r>
            <a:r>
              <a:rPr lang="en-CA" sz="1100" b="0" i="0" u="none" strike="noStrike" cap="none" dirty="0">
                <a:solidFill>
                  <a:srgbClr val="000000"/>
                </a:solidFill>
                <a:effectLst/>
                <a:latin typeface="Arial"/>
                <a:ea typeface="Arial"/>
                <a:cs typeface="Arial"/>
                <a:sym typeface="Arial"/>
              </a:rPr>
              <a:t> was removed from the feature set and the regression ran for a third time. The removal of </a:t>
            </a:r>
            <a:r>
              <a:rPr lang="en-CA" sz="1100" b="0" i="0" u="none" strike="noStrike" cap="none" dirty="0" err="1">
                <a:solidFill>
                  <a:srgbClr val="000000"/>
                </a:solidFill>
                <a:effectLst/>
                <a:latin typeface="Arial"/>
                <a:ea typeface="Arial"/>
                <a:cs typeface="Arial"/>
                <a:sym typeface="Arial"/>
              </a:rPr>
              <a:t>OpeningWeekendGross</a:t>
            </a:r>
            <a:r>
              <a:rPr lang="en-CA" sz="1100" b="0" i="0" u="none" strike="noStrike" cap="none" dirty="0">
                <a:solidFill>
                  <a:srgbClr val="000000"/>
                </a:solidFill>
                <a:effectLst/>
                <a:latin typeface="Arial"/>
                <a:ea typeface="Arial"/>
                <a:cs typeface="Arial"/>
                <a:sym typeface="Arial"/>
              </a:rPr>
              <a:t> decreased performance of the model, with RMSE increasing substantially to 69,609,712.</a:t>
            </a:r>
          </a:p>
          <a:p>
            <a:pPr marL="0" lvl="0" indent="0">
              <a:spcBef>
                <a:spcPts val="0"/>
              </a:spcBef>
              <a:spcAft>
                <a:spcPts val="0"/>
              </a:spcAft>
              <a:buNone/>
            </a:pPr>
            <a:endParaRPr dirty="0"/>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847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874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901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19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030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991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50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outliers are observations of the “mega-blockbuster” movies.  These are movies that gross very high revenue and account for most of the overall market box office revenue, even though they represent a small portion of the total number of movies released. Thus, outliers will not be removed, since they are legitimate observations.</a:t>
            </a:r>
            <a:endParaRPr lang="en-CA"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endParaRPr dirty="0"/>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70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outliers are observations of the “mega-blockbuster” movies.  These are movies that gross very high revenue and account for most of the overall market box office revenue, even though they represent a small portion of the total number of movies released. Thus, outliers will not be removed, since they are legitimate observations.</a:t>
            </a:r>
            <a:endParaRPr lang="en-CA"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endParaRPr dirty="0"/>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6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17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0318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Shape 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Shape 7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Shape 7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Shape 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Shape 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Shape 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Shape 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Shape 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Shape 5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blip>
          <a:srcRect/>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7" name="Title 1">
            <a:extLst>
              <a:ext uri="{FF2B5EF4-FFF2-40B4-BE49-F238E27FC236}">
                <a16:creationId xmlns:a16="http://schemas.microsoft.com/office/drawing/2014/main" id="{271D1F14-B9EF-9E44-BD1F-0CCD807941ED}"/>
              </a:ext>
            </a:extLst>
          </p:cNvPr>
          <p:cNvSpPr txBox="1">
            <a:spLocks/>
          </p:cNvSpPr>
          <p:nvPr/>
        </p:nvSpPr>
        <p:spPr>
          <a:xfrm>
            <a:off x="1371600" y="606426"/>
            <a:ext cx="9448800" cy="1825096"/>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r>
              <a:rPr lang="en-CA" sz="4800" kern="1400" spc="25" dirty="0">
                <a:solidFill>
                  <a:schemeClr val="bg1"/>
                </a:solidFill>
                <a:latin typeface="+mn-lt"/>
                <a:ea typeface="MS Gothic" panose="020B0609070205080204" pitchFamily="49" charset="-128"/>
                <a:cs typeface="Times New Roman" panose="02020603050405020304" pitchFamily="18" charset="0"/>
              </a:rPr>
              <a:t>Movie Revenue Prediction using </a:t>
            </a:r>
            <a:r>
              <a:rPr lang="en-CA" sz="4800" kern="1400" spc="25" dirty="0" err="1">
                <a:solidFill>
                  <a:schemeClr val="bg1"/>
                </a:solidFill>
                <a:latin typeface="+mn-lt"/>
                <a:ea typeface="MS Gothic" panose="020B0609070205080204" pitchFamily="49" charset="-128"/>
                <a:cs typeface="Times New Roman" panose="02020603050405020304" pitchFamily="18" charset="0"/>
              </a:rPr>
              <a:t>youtube</a:t>
            </a:r>
            <a:r>
              <a:rPr lang="en-CA" sz="4800" kern="1400" spc="25" dirty="0">
                <a:solidFill>
                  <a:schemeClr val="bg1"/>
                </a:solidFill>
                <a:latin typeface="+mn-lt"/>
                <a:ea typeface="MS Gothic" panose="020B0609070205080204" pitchFamily="49" charset="-128"/>
                <a:cs typeface="Times New Roman" panose="02020603050405020304" pitchFamily="18" charset="0"/>
              </a:rPr>
              <a:t> trailer Data</a:t>
            </a:r>
          </a:p>
        </p:txBody>
      </p:sp>
      <p:sp>
        <p:nvSpPr>
          <p:cNvPr id="8" name="Subtitle 2">
            <a:extLst>
              <a:ext uri="{FF2B5EF4-FFF2-40B4-BE49-F238E27FC236}">
                <a16:creationId xmlns:a16="http://schemas.microsoft.com/office/drawing/2014/main" id="{3057FE21-EB5E-C64C-B3C6-1CA26D8A8A21}"/>
              </a:ext>
            </a:extLst>
          </p:cNvPr>
          <p:cNvSpPr>
            <a:spLocks noGrp="1"/>
          </p:cNvSpPr>
          <p:nvPr>
            <p:ph type="subTitle" idx="1"/>
          </p:nvPr>
        </p:nvSpPr>
        <p:spPr>
          <a:xfrm>
            <a:off x="1371600" y="2692316"/>
            <a:ext cx="6929438" cy="1260641"/>
          </a:xfrm>
        </p:spPr>
        <p:txBody>
          <a:bodyPr>
            <a:normAutofit fontScale="62500" lnSpcReduction="20000"/>
          </a:bodyPr>
          <a:lstStyle/>
          <a:p>
            <a:pPr algn="l"/>
            <a:r>
              <a:rPr lang="en-US" dirty="0">
                <a:solidFill>
                  <a:schemeClr val="bg1"/>
                </a:solidFill>
                <a:latin typeface="+mn-lt"/>
              </a:rPr>
              <a:t>Jeff Russell</a:t>
            </a:r>
          </a:p>
          <a:p>
            <a:pPr algn="l"/>
            <a:r>
              <a:rPr lang="en-US" dirty="0">
                <a:solidFill>
                  <a:schemeClr val="bg1"/>
                </a:solidFill>
                <a:latin typeface="+mn-lt"/>
              </a:rPr>
              <a:t>Student #: 500168083</a:t>
            </a:r>
          </a:p>
          <a:p>
            <a:pPr algn="l"/>
            <a:r>
              <a:rPr lang="en-US" dirty="0">
                <a:solidFill>
                  <a:schemeClr val="bg1"/>
                </a:solidFill>
                <a:latin typeface="+mn-lt"/>
              </a:rPr>
              <a:t>February 29, 2019</a:t>
            </a:r>
          </a:p>
          <a:p>
            <a:pPr algn="l"/>
            <a:r>
              <a:rPr lang="en-US" dirty="0">
                <a:solidFill>
                  <a:schemeClr val="bg1"/>
                </a:solidFill>
                <a:latin typeface="+mn-lt"/>
              </a:rPr>
              <a:t>CKME 136 – Ryerson University</a:t>
            </a:r>
          </a:p>
        </p:txBody>
      </p:sp>
      <p:pic>
        <p:nvPicPr>
          <p:cNvPr id="3" name="Picture 2">
            <a:extLst>
              <a:ext uri="{FF2B5EF4-FFF2-40B4-BE49-F238E27FC236}">
                <a16:creationId xmlns:a16="http://schemas.microsoft.com/office/drawing/2014/main" id="{44D614A7-C694-E34E-A8EA-1A2F2250B8E8}"/>
              </a:ext>
            </a:extLst>
          </p:cNvPr>
          <p:cNvPicPr>
            <a:picLocks noChangeAspect="1"/>
          </p:cNvPicPr>
          <p:nvPr/>
        </p:nvPicPr>
        <p:blipFill>
          <a:blip r:embed="rId3"/>
          <a:stretch>
            <a:fillRect/>
          </a:stretch>
        </p:blipFill>
        <p:spPr>
          <a:xfrm>
            <a:off x="6096000" y="2692316"/>
            <a:ext cx="5503901" cy="36718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lang="en-CA" sz="3300" b="1" dirty="0">
                <a:solidFill>
                  <a:srgbClr val="FFFFFF"/>
                </a:solidFill>
                <a:latin typeface="Calibri"/>
                <a:ea typeface="Calibri"/>
                <a:cs typeface="Calibri"/>
                <a:sym typeface="Calibri"/>
              </a:rPr>
              <a:t>Model</a:t>
            </a: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 Selection</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A5235A2-6AA7-794F-9CC7-22B87111B661}"/>
              </a:ext>
            </a:extLst>
          </p:cNvPr>
          <p:cNvSpPr txBox="1"/>
          <p:nvPr/>
        </p:nvSpPr>
        <p:spPr>
          <a:xfrm>
            <a:off x="169333" y="884290"/>
            <a:ext cx="3928533"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FFFFFF"/>
              </a:buClr>
              <a:buSzTx/>
              <a:tabLst/>
              <a:defRPr/>
            </a:pPr>
            <a:r>
              <a:rPr lang="en-US" sz="2400" dirty="0">
                <a:solidFill>
                  <a:srgbClr val="FFFFFF"/>
                </a:solidFill>
                <a:latin typeface="Calibri" panose="020F0502020204030204" pitchFamily="34" charset="0"/>
                <a:cs typeface="Calibri" panose="020F0502020204030204" pitchFamily="34" charset="0"/>
              </a:rPr>
              <a:t>Linear Regression</a:t>
            </a:r>
            <a:endParaRPr kumimoji="0" lang="en-US" sz="2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endParaRPr>
          </a:p>
        </p:txBody>
      </p:sp>
      <p:pic>
        <p:nvPicPr>
          <p:cNvPr id="8" name="Picture 7">
            <a:extLst>
              <a:ext uri="{FF2B5EF4-FFF2-40B4-BE49-F238E27FC236}">
                <a16:creationId xmlns:a16="http://schemas.microsoft.com/office/drawing/2014/main" id="{7ED081E9-BEBE-7F42-8CA4-3FFB55C2FAFB}"/>
              </a:ext>
            </a:extLst>
          </p:cNvPr>
          <p:cNvPicPr/>
          <p:nvPr/>
        </p:nvPicPr>
        <p:blipFill>
          <a:blip r:embed="rId3"/>
          <a:stretch>
            <a:fillRect/>
          </a:stretch>
        </p:blipFill>
        <p:spPr>
          <a:xfrm>
            <a:off x="5396055" y="1424940"/>
            <a:ext cx="5943600" cy="2004060"/>
          </a:xfrm>
          <a:prstGeom prst="rect">
            <a:avLst/>
          </a:prstGeom>
        </p:spPr>
      </p:pic>
      <p:pic>
        <p:nvPicPr>
          <p:cNvPr id="9" name="Picture 8">
            <a:extLst>
              <a:ext uri="{FF2B5EF4-FFF2-40B4-BE49-F238E27FC236}">
                <a16:creationId xmlns:a16="http://schemas.microsoft.com/office/drawing/2014/main" id="{94B0BA1A-339F-8545-92FF-9B3129E230C0}"/>
              </a:ext>
            </a:extLst>
          </p:cNvPr>
          <p:cNvPicPr/>
          <p:nvPr/>
        </p:nvPicPr>
        <p:blipFill>
          <a:blip r:embed="rId4"/>
          <a:stretch>
            <a:fillRect/>
          </a:stretch>
        </p:blipFill>
        <p:spPr>
          <a:xfrm>
            <a:off x="5396055" y="4215099"/>
            <a:ext cx="5943600" cy="2011045"/>
          </a:xfrm>
          <a:prstGeom prst="rect">
            <a:avLst/>
          </a:prstGeom>
        </p:spPr>
      </p:pic>
      <p:sp>
        <p:nvSpPr>
          <p:cNvPr id="5" name="TextBox 4">
            <a:extLst>
              <a:ext uri="{FF2B5EF4-FFF2-40B4-BE49-F238E27FC236}">
                <a16:creationId xmlns:a16="http://schemas.microsoft.com/office/drawing/2014/main" id="{6B358759-DFAB-7C4C-8CBA-C5EECEFB3D35}"/>
              </a:ext>
            </a:extLst>
          </p:cNvPr>
          <p:cNvSpPr txBox="1"/>
          <p:nvPr/>
        </p:nvSpPr>
        <p:spPr>
          <a:xfrm>
            <a:off x="471975" y="1424940"/>
            <a:ext cx="4470400" cy="5170646"/>
          </a:xfrm>
          <a:prstGeom prst="rect">
            <a:avLst/>
          </a:prstGeom>
          <a:noFill/>
        </p:spPr>
        <p:txBody>
          <a:bodyPr wrap="square" rtlCol="0">
            <a:spAutoFit/>
          </a:bodyPr>
          <a:lstStyle/>
          <a:p>
            <a:pPr marL="285750" indent="-285750">
              <a:buFont typeface="Arial" panose="020B0604020202020204" pitchFamily="34" charset="0"/>
              <a:buChar char="•"/>
            </a:pPr>
            <a:r>
              <a:rPr lang="en-CA" sz="1600" dirty="0">
                <a:solidFill>
                  <a:schemeClr val="bg1"/>
                </a:solidFill>
              </a:rPr>
              <a:t>First pass using the extracted features from the results of the VIF test produced a very high adjusted R-squared (0.9598) – indication of errors</a:t>
            </a:r>
          </a:p>
          <a:p>
            <a:pPr marL="285750" indent="-285750">
              <a:buFont typeface="Arial" panose="020B0604020202020204" pitchFamily="34" charset="0"/>
              <a:buChar char="•"/>
            </a:pPr>
            <a:r>
              <a:rPr lang="en-CA" sz="1600" dirty="0">
                <a:solidFill>
                  <a:schemeClr val="bg1"/>
                </a:solidFill>
              </a:rPr>
              <a:t>Residual clustered around center</a:t>
            </a:r>
          </a:p>
          <a:p>
            <a:pPr marL="285750" indent="-285750">
              <a:buFont typeface="Arial" panose="020B0604020202020204" pitchFamily="34" charset="0"/>
              <a:buChar char="•"/>
            </a:pPr>
            <a:r>
              <a:rPr lang="en-CA" sz="1600" dirty="0">
                <a:solidFill>
                  <a:schemeClr val="bg1"/>
                </a:solidFill>
              </a:rPr>
              <a:t>QQ Plot shows evidence of non-normal distribution</a:t>
            </a:r>
          </a:p>
          <a:p>
            <a:endParaRPr lang="en-CA" sz="1600" dirty="0">
              <a:solidFill>
                <a:schemeClr val="bg1"/>
              </a:solidFill>
            </a:endParaRPr>
          </a:p>
          <a:p>
            <a:pPr marL="285750" indent="-285750">
              <a:buFont typeface="Arial" panose="020B0604020202020204" pitchFamily="34" charset="0"/>
              <a:buChar char="•"/>
            </a:pPr>
            <a:r>
              <a:rPr lang="en-CA" sz="1600" dirty="0">
                <a:solidFill>
                  <a:schemeClr val="bg1"/>
                </a:solidFill>
              </a:rPr>
              <a:t>Removed </a:t>
            </a:r>
            <a:r>
              <a:rPr lang="en-CA" sz="1600" dirty="0" err="1">
                <a:solidFill>
                  <a:schemeClr val="bg1"/>
                </a:solidFill>
              </a:rPr>
              <a:t>OpeningWeekendGross</a:t>
            </a:r>
            <a:r>
              <a:rPr lang="en-CA" sz="1600" dirty="0">
                <a:solidFill>
                  <a:schemeClr val="bg1"/>
                </a:solidFill>
              </a:rPr>
              <a:t> – subset of </a:t>
            </a:r>
            <a:r>
              <a:rPr lang="en-CA" sz="1600" dirty="0" err="1">
                <a:solidFill>
                  <a:schemeClr val="bg1"/>
                </a:solidFill>
              </a:rPr>
              <a:t>TotalGross</a:t>
            </a:r>
            <a:endParaRPr lang="en-CA" sz="1600" dirty="0">
              <a:solidFill>
                <a:schemeClr val="bg1"/>
              </a:solidFill>
            </a:endParaRPr>
          </a:p>
          <a:p>
            <a:pPr marL="285750" indent="-285750">
              <a:buFont typeface="Arial" panose="020B0604020202020204" pitchFamily="34" charset="0"/>
              <a:buChar char="•"/>
            </a:pPr>
            <a:endParaRPr lang="en-CA" sz="1600" dirty="0">
              <a:solidFill>
                <a:schemeClr val="bg1"/>
              </a:solidFill>
            </a:endParaRPr>
          </a:p>
          <a:p>
            <a:pPr marL="285750" indent="-285750">
              <a:buFont typeface="Arial" panose="020B0604020202020204" pitchFamily="34" charset="0"/>
              <a:buChar char="•"/>
            </a:pPr>
            <a:r>
              <a:rPr lang="en-CA" sz="1600" dirty="0">
                <a:solidFill>
                  <a:schemeClr val="bg1"/>
                </a:solidFill>
              </a:rPr>
              <a:t>Second pass produced a more realistic adjust R-squared (0.7229). This became the starting point for building the most accurate model. </a:t>
            </a:r>
          </a:p>
          <a:p>
            <a:pPr marL="285750" indent="-285750">
              <a:buFont typeface="Arial" panose="020B0604020202020204" pitchFamily="34" charset="0"/>
              <a:buChar char="•"/>
            </a:pPr>
            <a:r>
              <a:rPr lang="en-CA" sz="1600" dirty="0">
                <a:solidFill>
                  <a:schemeClr val="bg1"/>
                </a:solidFill>
              </a:rPr>
              <a:t>Residuals more spread out and residuals in QQ Plot close to line</a:t>
            </a:r>
          </a:p>
          <a:p>
            <a:pPr marL="285750" indent="-285750">
              <a:buFont typeface="Arial" panose="020B0604020202020204" pitchFamily="34" charset="0"/>
              <a:buChar char="•"/>
            </a:pPr>
            <a:r>
              <a:rPr lang="en-CA" sz="1600" dirty="0">
                <a:solidFill>
                  <a:schemeClr val="bg1"/>
                </a:solidFill>
              </a:rPr>
              <a:t>Normality assumed</a:t>
            </a:r>
          </a:p>
          <a:p>
            <a:pPr marL="285750" indent="-285750">
              <a:buFont typeface="Arial" panose="020B0604020202020204" pitchFamily="34" charset="0"/>
              <a:buChar char="•"/>
            </a:pPr>
            <a:endParaRPr lang="en-CA" dirty="0">
              <a:solidFill>
                <a:schemeClr val="bg1"/>
              </a:solidFill>
            </a:endParaRPr>
          </a:p>
          <a:p>
            <a:pPr marL="285750" indent="-285750">
              <a:buFont typeface="Arial" panose="020B0604020202020204" pitchFamily="34" charset="0"/>
              <a:buChar char="•"/>
            </a:pPr>
            <a:endParaRPr lang="en-CA"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33597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Model Selection</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A5235A2-6AA7-794F-9CC7-22B87111B661}"/>
              </a:ext>
            </a:extLst>
          </p:cNvPr>
          <p:cNvSpPr txBox="1"/>
          <p:nvPr/>
        </p:nvSpPr>
        <p:spPr>
          <a:xfrm>
            <a:off x="169333" y="884290"/>
            <a:ext cx="39285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mn-lt"/>
                <a:cs typeface="Calibri" panose="020F0502020204030204" pitchFamily="34" charset="0"/>
                <a:sym typeface="Arial"/>
              </a:rPr>
              <a:t>Linear Regression</a:t>
            </a:r>
          </a:p>
        </p:txBody>
      </p:sp>
      <p:sp>
        <p:nvSpPr>
          <p:cNvPr id="5" name="TextBox 4">
            <a:extLst>
              <a:ext uri="{FF2B5EF4-FFF2-40B4-BE49-F238E27FC236}">
                <a16:creationId xmlns:a16="http://schemas.microsoft.com/office/drawing/2014/main" id="{6B358759-DFAB-7C4C-8CBA-C5EECEFB3D35}"/>
              </a:ext>
            </a:extLst>
          </p:cNvPr>
          <p:cNvSpPr txBox="1"/>
          <p:nvPr/>
        </p:nvSpPr>
        <p:spPr>
          <a:xfrm>
            <a:off x="485421" y="5512044"/>
            <a:ext cx="10871533" cy="113877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CA" sz="1800" dirty="0">
                <a:solidFill>
                  <a:srgbClr val="FFFFFF"/>
                </a:solidFill>
              </a:rPr>
              <a:t>Backward and forward step reduction proved to be the best model with adjusted R-square of 0.7238</a:t>
            </a: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CA" sz="1800" b="0" i="0" u="none" strike="noStrike" kern="0" cap="none" spc="0" normalizeH="0" baseline="0" noProof="0" dirty="0" err="1">
                <a:ln>
                  <a:noFill/>
                </a:ln>
                <a:solidFill>
                  <a:srgbClr val="FFFFFF"/>
                </a:solidFill>
                <a:effectLst/>
                <a:uLnTx/>
                <a:uFillTx/>
                <a:latin typeface="Arial"/>
                <a:cs typeface="Arial"/>
                <a:sym typeface="Arial"/>
              </a:rPr>
              <a:t>OpeningTheaters</a:t>
            </a:r>
            <a:r>
              <a:rPr kumimoji="0" lang="en-CA" sz="1800" b="0" i="0" u="none" strike="noStrike" kern="0" cap="none" spc="0" normalizeH="0" baseline="0" noProof="0" dirty="0">
                <a:ln>
                  <a:noFill/>
                </a:ln>
                <a:solidFill>
                  <a:srgbClr val="FFFFFF"/>
                </a:solidFill>
                <a:effectLst/>
                <a:uLnTx/>
                <a:uFillTx/>
                <a:latin typeface="Arial"/>
                <a:cs typeface="Arial"/>
                <a:sym typeface="Arial"/>
              </a:rPr>
              <a:t>, log(</a:t>
            </a:r>
            <a:r>
              <a:rPr kumimoji="0" lang="en-CA" sz="1800" b="0" i="0" u="none" strike="noStrike" kern="0" cap="none" spc="0" normalizeH="0" baseline="0" noProof="0" dirty="0" err="1">
                <a:ln>
                  <a:noFill/>
                </a:ln>
                <a:solidFill>
                  <a:srgbClr val="FFFFFF"/>
                </a:solidFill>
                <a:effectLst/>
                <a:uLnTx/>
                <a:uFillTx/>
                <a:latin typeface="Arial"/>
                <a:cs typeface="Arial"/>
                <a:sym typeface="Arial"/>
              </a:rPr>
              <a:t>ViewCount</a:t>
            </a:r>
            <a:r>
              <a:rPr kumimoji="0" lang="en-CA" sz="1800" b="0" i="0" u="none" strike="noStrike" kern="0" cap="none" spc="0" normalizeH="0" baseline="0" noProof="0" dirty="0">
                <a:ln>
                  <a:noFill/>
                </a:ln>
                <a:solidFill>
                  <a:srgbClr val="FFFFFF"/>
                </a:solidFill>
                <a:effectLst/>
                <a:uLnTx/>
                <a:uFillTx/>
                <a:latin typeface="Arial"/>
                <a:cs typeface="Arial"/>
                <a:sym typeface="Arial"/>
              </a:rPr>
              <a:t>), log(</a:t>
            </a:r>
            <a:r>
              <a:rPr kumimoji="0" lang="en-CA" sz="1800" b="0" i="0" u="none" strike="noStrike" kern="0" cap="none" spc="0" normalizeH="0" baseline="0" noProof="0" dirty="0" err="1">
                <a:ln>
                  <a:noFill/>
                </a:ln>
                <a:solidFill>
                  <a:srgbClr val="FFFFFF"/>
                </a:solidFill>
                <a:effectLst/>
                <a:uLnTx/>
                <a:uFillTx/>
                <a:latin typeface="Arial"/>
                <a:cs typeface="Arial"/>
                <a:sym typeface="Arial"/>
              </a:rPr>
              <a:t>positveWordsBL</a:t>
            </a:r>
            <a:r>
              <a:rPr kumimoji="0" lang="en-CA" sz="1800" b="0" i="0" u="none" strike="noStrike" kern="0" cap="none" spc="0" normalizeH="0" baseline="0" noProof="0" dirty="0">
                <a:ln>
                  <a:noFill/>
                </a:ln>
                <a:solidFill>
                  <a:srgbClr val="FFFFFF"/>
                </a:solidFill>
                <a:effectLst/>
                <a:uLnTx/>
                <a:uFillTx/>
                <a:latin typeface="Arial"/>
                <a:cs typeface="Arial"/>
                <a:sym typeface="Arial"/>
              </a:rPr>
              <a:t>), log(budget), </a:t>
            </a:r>
            <a:r>
              <a:rPr kumimoji="0" lang="en-CA" sz="1800" b="0" i="0" u="none" strike="noStrike" kern="0" cap="none" spc="0" normalizeH="0" baseline="0" noProof="0" dirty="0" err="1">
                <a:ln>
                  <a:noFill/>
                </a:ln>
                <a:solidFill>
                  <a:srgbClr val="FFFFFF"/>
                </a:solidFill>
                <a:effectLst/>
                <a:uLnTx/>
                <a:uFillTx/>
                <a:latin typeface="Arial"/>
                <a:cs typeface="Arial"/>
                <a:sym typeface="Arial"/>
              </a:rPr>
              <a:t>genreComedy</a:t>
            </a:r>
            <a:r>
              <a:rPr kumimoji="0" lang="en-CA" sz="1800" b="0" i="0" u="none" strike="noStrike" kern="0" cap="none" spc="0" normalizeH="0" baseline="0" noProof="0" dirty="0">
                <a:ln>
                  <a:noFill/>
                </a:ln>
                <a:solidFill>
                  <a:srgbClr val="FFFFFF"/>
                </a:solidFill>
                <a:effectLst/>
                <a:uLnTx/>
                <a:uFillTx/>
                <a:latin typeface="Arial"/>
                <a:cs typeface="Arial"/>
                <a:sym typeface="Arial"/>
              </a:rPr>
              <a:t>, </a:t>
            </a:r>
            <a:r>
              <a:rPr kumimoji="0" lang="en-CA" sz="1800" b="0" i="0" u="none" strike="noStrike" kern="0" cap="none" spc="0" normalizeH="0" baseline="0" noProof="0" dirty="0" err="1">
                <a:ln>
                  <a:noFill/>
                </a:ln>
                <a:solidFill>
                  <a:srgbClr val="FFFFFF"/>
                </a:solidFill>
                <a:effectLst/>
                <a:uLnTx/>
                <a:uFillTx/>
                <a:latin typeface="Arial"/>
                <a:cs typeface="Arial"/>
                <a:sym typeface="Arial"/>
              </a:rPr>
              <a:t>genreDrama</a:t>
            </a:r>
            <a:r>
              <a:rPr kumimoji="0" lang="en-CA" sz="1800" b="0" i="0" u="none" strike="noStrike" kern="0" cap="none" spc="0" normalizeH="0" baseline="0" noProof="0" dirty="0">
                <a:ln>
                  <a:noFill/>
                </a:ln>
                <a:solidFill>
                  <a:srgbClr val="FFFFFF"/>
                </a:solidFill>
                <a:effectLst/>
                <a:uLnTx/>
                <a:uFillTx/>
                <a:latin typeface="Arial"/>
                <a:cs typeface="Arial"/>
                <a:sym typeface="Arial"/>
              </a:rPr>
              <a:t>, </a:t>
            </a:r>
            <a:r>
              <a:rPr kumimoji="0" lang="en-CA" sz="1800" b="0" i="0" u="none" strike="noStrike" kern="0" cap="none" spc="0" normalizeH="0" baseline="0" noProof="0" dirty="0" err="1">
                <a:ln>
                  <a:noFill/>
                </a:ln>
                <a:solidFill>
                  <a:srgbClr val="FFFFFF"/>
                </a:solidFill>
                <a:effectLst/>
                <a:uLnTx/>
                <a:uFillTx/>
                <a:latin typeface="Arial"/>
                <a:cs typeface="Arial"/>
                <a:sym typeface="Arial"/>
              </a:rPr>
              <a:t>genreHorror</a:t>
            </a:r>
            <a:r>
              <a:rPr kumimoji="0" lang="en-CA" sz="1800" b="0" i="0" u="none" strike="noStrike" kern="0" cap="none" spc="0" normalizeH="0" baseline="0" noProof="0" dirty="0">
                <a:ln>
                  <a:noFill/>
                </a:ln>
                <a:solidFill>
                  <a:srgbClr val="FFFFFF"/>
                </a:solidFill>
                <a:effectLst/>
                <a:uLnTx/>
                <a:uFillTx/>
                <a:latin typeface="Arial"/>
                <a:cs typeface="Arial"/>
                <a:sym typeface="Arial"/>
              </a:rPr>
              <a:t>, </a:t>
            </a:r>
            <a:r>
              <a:rPr kumimoji="0" lang="en-CA" sz="1800" b="0" i="0" u="none" strike="noStrike" kern="0" cap="none" spc="0" normalizeH="0" baseline="0" noProof="0" dirty="0" err="1">
                <a:ln>
                  <a:noFill/>
                </a:ln>
                <a:solidFill>
                  <a:srgbClr val="FFFFFF"/>
                </a:solidFill>
                <a:effectLst/>
                <a:uLnTx/>
                <a:uFillTx/>
                <a:latin typeface="Arial"/>
                <a:cs typeface="Arial"/>
                <a:sym typeface="Arial"/>
              </a:rPr>
              <a:t>mpaaRating</a:t>
            </a:r>
            <a:r>
              <a:rPr lang="en-CA" sz="1800" dirty="0">
                <a:solidFill>
                  <a:srgbClr val="FFFFFF"/>
                </a:solidFill>
              </a:rPr>
              <a:t> all significant variables with p-value &lt;0.05</a:t>
            </a:r>
            <a:endParaRPr kumimoji="0" lang="en-CA" sz="18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p:txBody>
      </p:sp>
      <p:graphicFrame>
        <p:nvGraphicFramePr>
          <p:cNvPr id="7" name="Table 6">
            <a:extLst>
              <a:ext uri="{FF2B5EF4-FFF2-40B4-BE49-F238E27FC236}">
                <a16:creationId xmlns:a16="http://schemas.microsoft.com/office/drawing/2014/main" id="{649DFD10-460F-F748-84C9-2B967855AE46}"/>
              </a:ext>
            </a:extLst>
          </p:cNvPr>
          <p:cNvGraphicFramePr>
            <a:graphicFrameLocks noGrp="1"/>
          </p:cNvGraphicFramePr>
          <p:nvPr>
            <p:extLst>
              <p:ext uri="{D42A27DB-BD31-4B8C-83A1-F6EECF244321}">
                <p14:modId xmlns:p14="http://schemas.microsoft.com/office/powerpoint/2010/main" val="3576008840"/>
              </p:ext>
            </p:extLst>
          </p:nvPr>
        </p:nvGraphicFramePr>
        <p:xfrm>
          <a:off x="485421" y="1722481"/>
          <a:ext cx="11221157" cy="3413037"/>
        </p:xfrm>
        <a:graphic>
          <a:graphicData uri="http://schemas.openxmlformats.org/drawingml/2006/table">
            <a:tbl>
              <a:tblPr firstRow="1" firstCol="1" bandRow="1">
                <a:tableStyleId>{5C22544A-7EE6-4342-B048-85BDC9FD1C3A}</a:tableStyleId>
              </a:tblPr>
              <a:tblGrid>
                <a:gridCol w="5269454">
                  <a:extLst>
                    <a:ext uri="{9D8B030D-6E8A-4147-A177-3AD203B41FA5}">
                      <a16:colId xmlns:a16="http://schemas.microsoft.com/office/drawing/2014/main" val="3459561578"/>
                    </a:ext>
                  </a:extLst>
                </a:gridCol>
                <a:gridCol w="1530566">
                  <a:extLst>
                    <a:ext uri="{9D8B030D-6E8A-4147-A177-3AD203B41FA5}">
                      <a16:colId xmlns:a16="http://schemas.microsoft.com/office/drawing/2014/main" val="108974327"/>
                    </a:ext>
                  </a:extLst>
                </a:gridCol>
                <a:gridCol w="1703372">
                  <a:extLst>
                    <a:ext uri="{9D8B030D-6E8A-4147-A177-3AD203B41FA5}">
                      <a16:colId xmlns:a16="http://schemas.microsoft.com/office/drawing/2014/main" val="479074198"/>
                    </a:ext>
                  </a:extLst>
                </a:gridCol>
                <a:gridCol w="1360005">
                  <a:extLst>
                    <a:ext uri="{9D8B030D-6E8A-4147-A177-3AD203B41FA5}">
                      <a16:colId xmlns:a16="http://schemas.microsoft.com/office/drawing/2014/main" val="3437738899"/>
                    </a:ext>
                  </a:extLst>
                </a:gridCol>
                <a:gridCol w="1357760">
                  <a:extLst>
                    <a:ext uri="{9D8B030D-6E8A-4147-A177-3AD203B41FA5}">
                      <a16:colId xmlns:a16="http://schemas.microsoft.com/office/drawing/2014/main" val="2328408017"/>
                    </a:ext>
                  </a:extLst>
                </a:gridCol>
              </a:tblGrid>
              <a:tr h="444309">
                <a:tc>
                  <a:txBody>
                    <a:bodyPr/>
                    <a:lstStyle/>
                    <a:p>
                      <a:pPr>
                        <a:spcAft>
                          <a:spcPts val="0"/>
                        </a:spcAft>
                      </a:pPr>
                      <a:r>
                        <a:rPr lang="en-CA" sz="1800" dirty="0">
                          <a:effectLst/>
                        </a:rPr>
                        <a:t>Model Description</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R- Squared</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Adjusted </a:t>
                      </a:r>
                    </a:p>
                    <a:p>
                      <a:pPr>
                        <a:spcAft>
                          <a:spcPts val="0"/>
                        </a:spcAft>
                      </a:pPr>
                      <a:r>
                        <a:rPr lang="en-CA" sz="1800">
                          <a:effectLst/>
                        </a:rPr>
                        <a:t>R-Square</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RMSE</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MAE</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01932138"/>
                  </a:ext>
                </a:extLst>
              </a:tr>
              <a:tr h="444309">
                <a:tc>
                  <a:txBody>
                    <a:bodyPr/>
                    <a:lstStyle/>
                    <a:p>
                      <a:pPr>
                        <a:spcAft>
                          <a:spcPts val="0"/>
                        </a:spcAft>
                      </a:pPr>
                      <a:r>
                        <a:rPr lang="en-CA" sz="1800" dirty="0">
                          <a:effectLst/>
                        </a:rPr>
                        <a:t>Linear regression with all variables extracted from VIF test and excluding </a:t>
                      </a:r>
                      <a:r>
                        <a:rPr lang="en-CA" sz="1800" dirty="0" err="1">
                          <a:effectLst/>
                        </a:rPr>
                        <a:t>OpeningWeekendGross</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0.7312</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0.7229</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53,154,569</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29,783942</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7106312"/>
                  </a:ext>
                </a:extLst>
              </a:tr>
              <a:tr h="314719">
                <a:tc>
                  <a:txBody>
                    <a:bodyPr/>
                    <a:lstStyle/>
                    <a:p>
                      <a:pPr>
                        <a:spcAft>
                          <a:spcPts val="0"/>
                        </a:spcAft>
                      </a:pPr>
                      <a:r>
                        <a:rPr lang="en-CA" sz="1800" b="1" dirty="0">
                          <a:effectLst/>
                        </a:rPr>
                        <a:t>Linear regression using forward and backward step</a:t>
                      </a:r>
                      <a:endParaRPr lang="en-CA"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b="1">
                          <a:effectLst/>
                        </a:rPr>
                        <a:t>0.732</a:t>
                      </a:r>
                      <a:endParaRPr lang="en-CA" sz="1800" b="1">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b="1">
                          <a:effectLst/>
                        </a:rPr>
                        <a:t>0.7238</a:t>
                      </a:r>
                      <a:endParaRPr lang="en-CA" sz="1800" b="1">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b="1" dirty="0">
                          <a:effectLst/>
                        </a:rPr>
                        <a:t>53,981,526</a:t>
                      </a:r>
                      <a:endParaRPr lang="en-CA"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b="1" dirty="0">
                          <a:effectLst/>
                        </a:rPr>
                        <a:t>30,035,497</a:t>
                      </a:r>
                      <a:endParaRPr lang="en-CA" sz="18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9161416"/>
                  </a:ext>
                </a:extLst>
              </a:tr>
              <a:tr h="314719">
                <a:tc>
                  <a:txBody>
                    <a:bodyPr/>
                    <a:lstStyle/>
                    <a:p>
                      <a:pPr>
                        <a:spcAft>
                          <a:spcPts val="0"/>
                        </a:spcAft>
                      </a:pPr>
                      <a:r>
                        <a:rPr lang="en-CA" sz="1800">
                          <a:effectLst/>
                        </a:rPr>
                        <a:t>Linear regression using backward step</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0.732</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0.7238</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53,981,526</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30,035,497</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9374917"/>
                  </a:ext>
                </a:extLst>
              </a:tr>
              <a:tr h="314719">
                <a:tc>
                  <a:txBody>
                    <a:bodyPr/>
                    <a:lstStyle/>
                    <a:p>
                      <a:pPr>
                        <a:spcAft>
                          <a:spcPts val="0"/>
                        </a:spcAft>
                      </a:pPr>
                      <a:r>
                        <a:rPr lang="en-CA" sz="1800">
                          <a:effectLst/>
                        </a:rPr>
                        <a:t>Linear regression using forward step</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0.732</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0.7229</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53,154,569</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29,783,942</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4719985"/>
                  </a:ext>
                </a:extLst>
              </a:tr>
              <a:tr h="314719">
                <a:tc>
                  <a:txBody>
                    <a:bodyPr/>
                    <a:lstStyle/>
                    <a:p>
                      <a:pPr>
                        <a:spcAft>
                          <a:spcPts val="0"/>
                        </a:spcAft>
                      </a:pPr>
                      <a:r>
                        <a:rPr lang="en-CA" sz="1800">
                          <a:effectLst/>
                        </a:rPr>
                        <a:t>Linear regression removing “genre” variable</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0.717</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0.7146</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55,099,417</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30,251,839</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39459387"/>
                  </a:ext>
                </a:extLst>
              </a:tr>
              <a:tr h="314719">
                <a:tc>
                  <a:txBody>
                    <a:bodyPr/>
                    <a:lstStyle/>
                    <a:p>
                      <a:pPr>
                        <a:spcAft>
                          <a:spcPts val="0"/>
                        </a:spcAft>
                      </a:pPr>
                      <a:r>
                        <a:rPr lang="en-CA" sz="1800">
                          <a:effectLst/>
                        </a:rPr>
                        <a:t>Linear regression removing “mpaaRating variable</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0.7174</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0.7141</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55,068,904</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30,077,898</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39310421"/>
                  </a:ext>
                </a:extLst>
              </a:tr>
            </a:tbl>
          </a:graphicData>
        </a:graphic>
      </p:graphicFrame>
    </p:spTree>
    <p:extLst>
      <p:ext uri="{BB962C8B-B14F-4D97-AF65-F5344CB8AC3E}">
        <p14:creationId xmlns:p14="http://schemas.microsoft.com/office/powerpoint/2010/main" val="2921712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Model Selection</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A5235A2-6AA7-794F-9CC7-22B87111B661}"/>
              </a:ext>
            </a:extLst>
          </p:cNvPr>
          <p:cNvSpPr txBox="1"/>
          <p:nvPr/>
        </p:nvSpPr>
        <p:spPr>
          <a:xfrm>
            <a:off x="169333" y="884290"/>
            <a:ext cx="39285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mn-lt"/>
                <a:cs typeface="Calibri" panose="020F0502020204030204" pitchFamily="34" charset="0"/>
                <a:sym typeface="Arial"/>
              </a:rPr>
              <a:t>Support Vector Regression</a:t>
            </a:r>
          </a:p>
        </p:txBody>
      </p:sp>
      <p:sp>
        <p:nvSpPr>
          <p:cNvPr id="5" name="TextBox 4">
            <a:extLst>
              <a:ext uri="{FF2B5EF4-FFF2-40B4-BE49-F238E27FC236}">
                <a16:creationId xmlns:a16="http://schemas.microsoft.com/office/drawing/2014/main" id="{6B358759-DFAB-7C4C-8CBA-C5EECEFB3D35}"/>
              </a:ext>
            </a:extLst>
          </p:cNvPr>
          <p:cNvSpPr txBox="1"/>
          <p:nvPr/>
        </p:nvSpPr>
        <p:spPr>
          <a:xfrm>
            <a:off x="4131733" y="1284706"/>
            <a:ext cx="3928534" cy="30777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lang="en-CA" dirty="0">
                <a:solidFill>
                  <a:srgbClr val="00B0F0"/>
                </a:solidFill>
              </a:rPr>
              <a:t>Model with feature reduction (from VIF test)</a:t>
            </a:r>
            <a:endParaRPr kumimoji="0" lang="en-CA" sz="1400" b="0" i="0" u="none" strike="noStrike" kern="0" cap="none" spc="0" normalizeH="0" baseline="0" noProof="0" dirty="0">
              <a:ln>
                <a:noFill/>
              </a:ln>
              <a:solidFill>
                <a:srgbClr val="00B0F0"/>
              </a:solidFill>
              <a:effectLst/>
              <a:uLnTx/>
              <a:uFillTx/>
              <a:sym typeface="Arial"/>
            </a:endParaRPr>
          </a:p>
        </p:txBody>
      </p:sp>
      <p:graphicFrame>
        <p:nvGraphicFramePr>
          <p:cNvPr id="6" name="Table 5">
            <a:extLst>
              <a:ext uri="{FF2B5EF4-FFF2-40B4-BE49-F238E27FC236}">
                <a16:creationId xmlns:a16="http://schemas.microsoft.com/office/drawing/2014/main" id="{CC992C32-0C54-AA49-BE1F-62BB29FC9047}"/>
              </a:ext>
            </a:extLst>
          </p:cNvPr>
          <p:cNvGraphicFramePr>
            <a:graphicFrameLocks noGrp="1"/>
          </p:cNvGraphicFramePr>
          <p:nvPr>
            <p:extLst>
              <p:ext uri="{D42A27DB-BD31-4B8C-83A1-F6EECF244321}">
                <p14:modId xmlns:p14="http://schemas.microsoft.com/office/powerpoint/2010/main" val="3246498465"/>
              </p:ext>
            </p:extLst>
          </p:nvPr>
        </p:nvGraphicFramePr>
        <p:xfrm>
          <a:off x="841357" y="1597380"/>
          <a:ext cx="10515597" cy="3291840"/>
        </p:xfrm>
        <a:graphic>
          <a:graphicData uri="http://schemas.openxmlformats.org/drawingml/2006/table">
            <a:tbl>
              <a:tblPr firstRow="1" firstCol="1" bandRow="1">
                <a:tableStyleId>{5C22544A-7EE6-4342-B048-85BDC9FD1C3A}</a:tableStyleId>
              </a:tblPr>
              <a:tblGrid>
                <a:gridCol w="2067781">
                  <a:extLst>
                    <a:ext uri="{9D8B030D-6E8A-4147-A177-3AD203B41FA5}">
                      <a16:colId xmlns:a16="http://schemas.microsoft.com/office/drawing/2014/main" val="2152172343"/>
                    </a:ext>
                  </a:extLst>
                </a:gridCol>
                <a:gridCol w="2111954">
                  <a:extLst>
                    <a:ext uri="{9D8B030D-6E8A-4147-A177-3AD203B41FA5}">
                      <a16:colId xmlns:a16="http://schemas.microsoft.com/office/drawing/2014/main" val="524653867"/>
                    </a:ext>
                  </a:extLst>
                </a:gridCol>
                <a:gridCol w="2111954">
                  <a:extLst>
                    <a:ext uri="{9D8B030D-6E8A-4147-A177-3AD203B41FA5}">
                      <a16:colId xmlns:a16="http://schemas.microsoft.com/office/drawing/2014/main" val="1239651898"/>
                    </a:ext>
                  </a:extLst>
                </a:gridCol>
                <a:gridCol w="2111954">
                  <a:extLst>
                    <a:ext uri="{9D8B030D-6E8A-4147-A177-3AD203B41FA5}">
                      <a16:colId xmlns:a16="http://schemas.microsoft.com/office/drawing/2014/main" val="4225033633"/>
                    </a:ext>
                  </a:extLst>
                </a:gridCol>
                <a:gridCol w="2111954">
                  <a:extLst>
                    <a:ext uri="{9D8B030D-6E8A-4147-A177-3AD203B41FA5}">
                      <a16:colId xmlns:a16="http://schemas.microsoft.com/office/drawing/2014/main" val="2017852143"/>
                    </a:ext>
                  </a:extLst>
                </a:gridCol>
              </a:tblGrid>
              <a:tr h="215900">
                <a:tc>
                  <a:txBody>
                    <a:bodyPr/>
                    <a:lstStyle/>
                    <a:p>
                      <a:pPr>
                        <a:spcAft>
                          <a:spcPts val="0"/>
                        </a:spcAft>
                      </a:pPr>
                      <a:r>
                        <a:rPr lang="en-CA" sz="1800" dirty="0">
                          <a:effectLst/>
                        </a:rPr>
                        <a:t>Kernel</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Epsilon</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Cost</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RMSE</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MAE</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87585291"/>
                  </a:ext>
                </a:extLst>
              </a:tr>
              <a:tr h="215900">
                <a:tc>
                  <a:txBody>
                    <a:bodyPr/>
                    <a:lstStyle/>
                    <a:p>
                      <a:pPr>
                        <a:spcAft>
                          <a:spcPts val="0"/>
                        </a:spcAft>
                      </a:pPr>
                      <a:r>
                        <a:rPr lang="en-CA" sz="1800" dirty="0">
                          <a:effectLst/>
                        </a:rPr>
                        <a:t>Linear</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solidFill>
                            <a:schemeClr val="accent6"/>
                          </a:solidFill>
                          <a:effectLst/>
                        </a:rPr>
                        <a:t>0.1</a:t>
                      </a:r>
                      <a:endParaRPr lang="en-CA" sz="1800">
                        <a:solidFill>
                          <a:schemeClr val="accent6"/>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solidFill>
                            <a:schemeClr val="accent6"/>
                          </a:solidFill>
                          <a:effectLst/>
                        </a:rPr>
                        <a:t>1</a:t>
                      </a:r>
                      <a:endParaRPr lang="en-CA" sz="1800">
                        <a:solidFill>
                          <a:schemeClr val="accent6"/>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solidFill>
                            <a:schemeClr val="accent6"/>
                          </a:solidFill>
                          <a:effectLst/>
                        </a:rPr>
                        <a:t>23,919,228</a:t>
                      </a:r>
                      <a:endParaRPr lang="en-CA" sz="1800" dirty="0">
                        <a:solidFill>
                          <a:schemeClr val="accent6"/>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solidFill>
                            <a:schemeClr val="accent6"/>
                          </a:solidFill>
                          <a:effectLst/>
                        </a:rPr>
                        <a:t>14,144,839</a:t>
                      </a:r>
                      <a:endParaRPr lang="en-CA" sz="1800" dirty="0">
                        <a:solidFill>
                          <a:schemeClr val="accent6"/>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99758028"/>
                  </a:ext>
                </a:extLst>
              </a:tr>
              <a:tr h="215900">
                <a:tc>
                  <a:txBody>
                    <a:bodyPr/>
                    <a:lstStyle/>
                    <a:p>
                      <a:pPr>
                        <a:spcAft>
                          <a:spcPts val="0"/>
                        </a:spcAft>
                      </a:pPr>
                      <a:r>
                        <a:rPr lang="en-CA" sz="1800" dirty="0">
                          <a:effectLst/>
                        </a:rPr>
                        <a:t>Linear</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0.1</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10</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23,976,432</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14,157,638</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0642872"/>
                  </a:ext>
                </a:extLst>
              </a:tr>
              <a:tr h="215900">
                <a:tc>
                  <a:txBody>
                    <a:bodyPr/>
                    <a:lstStyle/>
                    <a:p>
                      <a:pPr>
                        <a:spcAft>
                          <a:spcPts val="0"/>
                        </a:spcAft>
                      </a:pPr>
                      <a:r>
                        <a:rPr lang="en-CA" sz="1800">
                          <a:effectLst/>
                        </a:rPr>
                        <a:t>Linear</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0.1</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100</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23,972,757</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14,165,560</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8960057"/>
                  </a:ext>
                </a:extLst>
              </a:tr>
              <a:tr h="215900">
                <a:tc>
                  <a:txBody>
                    <a:bodyPr/>
                    <a:lstStyle/>
                    <a:p>
                      <a:pPr>
                        <a:spcAft>
                          <a:spcPts val="0"/>
                        </a:spcAft>
                      </a:pPr>
                      <a:r>
                        <a:rPr lang="en-CA" sz="1800">
                          <a:effectLst/>
                        </a:rPr>
                        <a:t>Linear</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solidFill>
                            <a:schemeClr val="tx1"/>
                          </a:solidFill>
                          <a:effectLst/>
                        </a:rPr>
                        <a:t>0.1</a:t>
                      </a:r>
                      <a:endParaRPr lang="en-CA" sz="18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solidFill>
                            <a:schemeClr val="tx1"/>
                          </a:solidFill>
                          <a:effectLst/>
                        </a:rPr>
                        <a:t>200</a:t>
                      </a:r>
                      <a:endParaRPr lang="en-CA" sz="180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solidFill>
                            <a:schemeClr val="tx1"/>
                          </a:solidFill>
                          <a:effectLst/>
                        </a:rPr>
                        <a:t>23,964,321</a:t>
                      </a:r>
                      <a:endParaRPr lang="en-CA" sz="18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solidFill>
                            <a:schemeClr val="tx1"/>
                          </a:solidFill>
                          <a:effectLst/>
                        </a:rPr>
                        <a:t>14,164,409</a:t>
                      </a:r>
                      <a:endParaRPr lang="en-CA" sz="1800"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92540308"/>
                  </a:ext>
                </a:extLst>
              </a:tr>
              <a:tr h="215900">
                <a:tc>
                  <a:txBody>
                    <a:bodyPr/>
                    <a:lstStyle/>
                    <a:p>
                      <a:pPr>
                        <a:spcAft>
                          <a:spcPts val="0"/>
                        </a:spcAft>
                      </a:pPr>
                      <a:r>
                        <a:rPr lang="en-CA" sz="1800">
                          <a:effectLst/>
                        </a:rPr>
                        <a:t>Linear</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0.1</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250</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23,966,377</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14,162,629</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8868203"/>
                  </a:ext>
                </a:extLst>
              </a:tr>
              <a:tr h="215900">
                <a:tc>
                  <a:txBody>
                    <a:bodyPr/>
                    <a:lstStyle/>
                    <a:p>
                      <a:pPr>
                        <a:spcAft>
                          <a:spcPts val="0"/>
                        </a:spcAft>
                      </a:pPr>
                      <a:r>
                        <a:rPr lang="en-CA" sz="1800">
                          <a:effectLst/>
                        </a:rPr>
                        <a:t>Linear</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0.1</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300</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23,970,212</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14,161,348</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883386"/>
                  </a:ext>
                </a:extLst>
              </a:tr>
              <a:tr h="215900">
                <a:tc>
                  <a:txBody>
                    <a:bodyPr/>
                    <a:lstStyle/>
                    <a:p>
                      <a:pPr>
                        <a:spcAft>
                          <a:spcPts val="0"/>
                        </a:spcAft>
                      </a:pPr>
                      <a:r>
                        <a:rPr lang="en-CA" sz="1800">
                          <a:effectLst/>
                        </a:rPr>
                        <a:t>Linear</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0.1</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1000</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24,985,612</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14,584,813</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73275689"/>
                  </a:ext>
                </a:extLst>
              </a:tr>
              <a:tr h="215900">
                <a:tc>
                  <a:txBody>
                    <a:bodyPr/>
                    <a:lstStyle/>
                    <a:p>
                      <a:pPr>
                        <a:spcAft>
                          <a:spcPts val="0"/>
                        </a:spcAft>
                      </a:pPr>
                      <a:r>
                        <a:rPr lang="en-CA" sz="1800" dirty="0">
                          <a:effectLst/>
                        </a:rPr>
                        <a:t>Radial</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0.1</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1</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26,732,553</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14,941,701</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2019795"/>
                  </a:ext>
                </a:extLst>
              </a:tr>
              <a:tr h="215900">
                <a:tc>
                  <a:txBody>
                    <a:bodyPr/>
                    <a:lstStyle/>
                    <a:p>
                      <a:pPr>
                        <a:spcAft>
                          <a:spcPts val="0"/>
                        </a:spcAft>
                      </a:pPr>
                      <a:r>
                        <a:rPr lang="en-CA" sz="1800">
                          <a:effectLst/>
                        </a:rPr>
                        <a:t>Radial</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0.1</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10</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26,326,294</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14,756,409</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2810618"/>
                  </a:ext>
                </a:extLst>
              </a:tr>
              <a:tr h="215900">
                <a:tc>
                  <a:txBody>
                    <a:bodyPr/>
                    <a:lstStyle/>
                    <a:p>
                      <a:pPr>
                        <a:spcAft>
                          <a:spcPts val="0"/>
                        </a:spcAft>
                      </a:pPr>
                      <a:r>
                        <a:rPr lang="en-CA" sz="1800">
                          <a:effectLst/>
                        </a:rPr>
                        <a:t>Radial</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0.1</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100</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27,766,890</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16,961,866</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10423224"/>
                  </a:ext>
                </a:extLst>
              </a:tr>
              <a:tr h="215900">
                <a:tc>
                  <a:txBody>
                    <a:bodyPr/>
                    <a:lstStyle/>
                    <a:p>
                      <a:pPr>
                        <a:spcAft>
                          <a:spcPts val="0"/>
                        </a:spcAft>
                      </a:pPr>
                      <a:r>
                        <a:rPr lang="en-CA" sz="1800">
                          <a:effectLst/>
                        </a:rPr>
                        <a:t>Radial</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0.1</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a:effectLst/>
                        </a:rPr>
                        <a:t>1000</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40,184,958</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800" dirty="0">
                          <a:effectLst/>
                        </a:rPr>
                        <a:t>22,8324,34</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51877778"/>
                  </a:ext>
                </a:extLst>
              </a:tr>
            </a:tbl>
          </a:graphicData>
        </a:graphic>
      </p:graphicFrame>
      <p:sp>
        <p:nvSpPr>
          <p:cNvPr id="7" name="TextBox 6">
            <a:extLst>
              <a:ext uri="{FF2B5EF4-FFF2-40B4-BE49-F238E27FC236}">
                <a16:creationId xmlns:a16="http://schemas.microsoft.com/office/drawing/2014/main" id="{46988BF2-6E11-CC45-8DF7-650AB31FA0E9}"/>
              </a:ext>
            </a:extLst>
          </p:cNvPr>
          <p:cNvSpPr txBox="1"/>
          <p:nvPr/>
        </p:nvSpPr>
        <p:spPr>
          <a:xfrm>
            <a:off x="777688" y="5140645"/>
            <a:ext cx="10636623" cy="132343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CA" sz="1600" dirty="0">
                <a:solidFill>
                  <a:schemeClr val="bg1"/>
                </a:solidFill>
              </a:rPr>
              <a:t>The SVR algorithm depends on kernel functions (linear, polynomial, sigmoid, radial) and it also allows a non-linear model to be built without transforming the variables. </a:t>
            </a:r>
          </a:p>
          <a:p>
            <a:pPr marL="285750" indent="-285750">
              <a:buClr>
                <a:schemeClr val="bg1"/>
              </a:buClr>
              <a:buFont typeface="Arial" panose="020B0604020202020204" pitchFamily="34" charset="0"/>
              <a:buChar char="•"/>
            </a:pPr>
            <a:r>
              <a:rPr lang="en-CA" sz="1600" dirty="0">
                <a:solidFill>
                  <a:schemeClr val="bg1"/>
                </a:solidFill>
              </a:rPr>
              <a:t>The kernels transforms the dataset from non-linear space to linear space and allows the SVR model to find a fit and then map back to the original non – linear space.</a:t>
            </a:r>
          </a:p>
          <a:p>
            <a:pPr marL="285750" indent="-285750">
              <a:buClr>
                <a:schemeClr val="bg1"/>
              </a:buClr>
              <a:buFont typeface="Arial" panose="020B0604020202020204" pitchFamily="34" charset="0"/>
              <a:buChar char="•"/>
            </a:pPr>
            <a:r>
              <a:rPr lang="en-CA" sz="1600" dirty="0">
                <a:solidFill>
                  <a:schemeClr val="bg1"/>
                </a:solidFill>
              </a:rPr>
              <a:t>Optimal model is where cost/error function produces the lowest error (using RMSE) </a:t>
            </a:r>
            <a:endParaRPr lang="en-US" sz="1600" dirty="0">
              <a:solidFill>
                <a:schemeClr val="bg1"/>
              </a:solidFill>
            </a:endParaRPr>
          </a:p>
        </p:txBody>
      </p:sp>
    </p:spTree>
    <p:extLst>
      <p:ext uri="{BB962C8B-B14F-4D97-AF65-F5344CB8AC3E}">
        <p14:creationId xmlns:p14="http://schemas.microsoft.com/office/powerpoint/2010/main" val="1681734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Model Selection</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A5235A2-6AA7-794F-9CC7-22B87111B661}"/>
              </a:ext>
            </a:extLst>
          </p:cNvPr>
          <p:cNvSpPr txBox="1"/>
          <p:nvPr/>
        </p:nvSpPr>
        <p:spPr>
          <a:xfrm>
            <a:off x="169333" y="884290"/>
            <a:ext cx="39285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mn-lt"/>
                <a:cs typeface="Calibri" panose="020F0502020204030204" pitchFamily="34" charset="0"/>
                <a:sym typeface="Arial"/>
              </a:rPr>
              <a:t>Regression Tree</a:t>
            </a:r>
          </a:p>
        </p:txBody>
      </p:sp>
      <p:sp>
        <p:nvSpPr>
          <p:cNvPr id="7" name="TextBox 6">
            <a:extLst>
              <a:ext uri="{FF2B5EF4-FFF2-40B4-BE49-F238E27FC236}">
                <a16:creationId xmlns:a16="http://schemas.microsoft.com/office/drawing/2014/main" id="{46988BF2-6E11-CC45-8DF7-650AB31FA0E9}"/>
              </a:ext>
            </a:extLst>
          </p:cNvPr>
          <p:cNvSpPr txBox="1"/>
          <p:nvPr/>
        </p:nvSpPr>
        <p:spPr>
          <a:xfrm>
            <a:off x="597878" y="5140645"/>
            <a:ext cx="10816433" cy="58477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CA" sz="1600" dirty="0">
                <a:solidFill>
                  <a:schemeClr val="bg1"/>
                </a:solidFill>
              </a:rPr>
              <a:t>Optimal cross-validated pruned tree model is a tree with six nodes</a:t>
            </a:r>
          </a:p>
          <a:p>
            <a:pPr marL="285750" indent="-285750">
              <a:buClr>
                <a:schemeClr val="bg1"/>
              </a:buClr>
              <a:buFont typeface="Arial" panose="020B0604020202020204" pitchFamily="34" charset="0"/>
              <a:buChar char="•"/>
            </a:pPr>
            <a:r>
              <a:rPr lang="en-CA" sz="1600" dirty="0">
                <a:solidFill>
                  <a:schemeClr val="bg1"/>
                </a:solidFill>
              </a:rPr>
              <a:t>Regression tree algorithm chosen as best, only uses one predictor, </a:t>
            </a:r>
            <a:r>
              <a:rPr lang="en-CA" sz="1600" dirty="0" err="1">
                <a:solidFill>
                  <a:schemeClr val="bg1"/>
                </a:solidFill>
              </a:rPr>
              <a:t>OpeningWeekendGross</a:t>
            </a:r>
            <a:r>
              <a:rPr lang="en-CA" sz="1600" dirty="0">
                <a:solidFill>
                  <a:schemeClr val="bg1"/>
                </a:solidFill>
              </a:rPr>
              <a:t>. </a:t>
            </a:r>
            <a:endParaRPr lang="en-US" sz="1600" dirty="0">
              <a:solidFill>
                <a:schemeClr val="bg1"/>
              </a:solidFill>
            </a:endParaRPr>
          </a:p>
        </p:txBody>
      </p:sp>
      <p:graphicFrame>
        <p:nvGraphicFramePr>
          <p:cNvPr id="3" name="Table 2">
            <a:extLst>
              <a:ext uri="{FF2B5EF4-FFF2-40B4-BE49-F238E27FC236}">
                <a16:creationId xmlns:a16="http://schemas.microsoft.com/office/drawing/2014/main" id="{47D85295-8693-2948-9789-A5B3A17EC84D}"/>
              </a:ext>
            </a:extLst>
          </p:cNvPr>
          <p:cNvGraphicFramePr>
            <a:graphicFrameLocks noGrp="1"/>
          </p:cNvGraphicFramePr>
          <p:nvPr>
            <p:extLst>
              <p:ext uri="{D42A27DB-BD31-4B8C-83A1-F6EECF244321}">
                <p14:modId xmlns:p14="http://schemas.microsoft.com/office/powerpoint/2010/main" val="326805614"/>
              </p:ext>
            </p:extLst>
          </p:nvPr>
        </p:nvGraphicFramePr>
        <p:xfrm>
          <a:off x="597878" y="1583717"/>
          <a:ext cx="5778500" cy="1074420"/>
        </p:xfrm>
        <a:graphic>
          <a:graphicData uri="http://schemas.openxmlformats.org/drawingml/2006/table">
            <a:tbl>
              <a:tblPr firstRow="1" firstCol="1" bandRow="1">
                <a:tableStyleId>{5C22544A-7EE6-4342-B048-85BDC9FD1C3A}</a:tableStyleId>
              </a:tblPr>
              <a:tblGrid>
                <a:gridCol w="3580422">
                  <a:extLst>
                    <a:ext uri="{9D8B030D-6E8A-4147-A177-3AD203B41FA5}">
                      <a16:colId xmlns:a16="http://schemas.microsoft.com/office/drawing/2014/main" val="4023018904"/>
                    </a:ext>
                  </a:extLst>
                </a:gridCol>
                <a:gridCol w="1155700">
                  <a:extLst>
                    <a:ext uri="{9D8B030D-6E8A-4147-A177-3AD203B41FA5}">
                      <a16:colId xmlns:a16="http://schemas.microsoft.com/office/drawing/2014/main" val="2761605533"/>
                    </a:ext>
                  </a:extLst>
                </a:gridCol>
                <a:gridCol w="1042378">
                  <a:extLst>
                    <a:ext uri="{9D8B030D-6E8A-4147-A177-3AD203B41FA5}">
                      <a16:colId xmlns:a16="http://schemas.microsoft.com/office/drawing/2014/main" val="834675080"/>
                    </a:ext>
                  </a:extLst>
                </a:gridCol>
              </a:tblGrid>
              <a:tr h="215900">
                <a:tc>
                  <a:txBody>
                    <a:bodyPr/>
                    <a:lstStyle/>
                    <a:p>
                      <a:pPr>
                        <a:spcAft>
                          <a:spcPts val="0"/>
                        </a:spcAft>
                      </a:pPr>
                      <a:r>
                        <a:rPr lang="en-CA" sz="1400">
                          <a:effectLst/>
                        </a:rPr>
                        <a:t>Model Description</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400">
                          <a:effectLst/>
                        </a:rPr>
                        <a:t>RMSE</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400">
                          <a:effectLst/>
                        </a:rPr>
                        <a:t>MAE</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2185147"/>
                  </a:ext>
                </a:extLst>
              </a:tr>
              <a:tr h="215900">
                <a:tc>
                  <a:txBody>
                    <a:bodyPr/>
                    <a:lstStyle/>
                    <a:p>
                      <a:pPr>
                        <a:spcAft>
                          <a:spcPts val="0"/>
                        </a:spcAft>
                      </a:pPr>
                      <a:r>
                        <a:rPr lang="en-CA" sz="1400">
                          <a:effectLst/>
                        </a:rPr>
                        <a:t>All variables</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400" dirty="0">
                          <a:effectLst/>
                        </a:rPr>
                        <a:t>35,207,020</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400" dirty="0">
                          <a:effectLst/>
                        </a:rPr>
                        <a:t>21,890,060</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66446672"/>
                  </a:ext>
                </a:extLst>
              </a:tr>
              <a:tr h="215900">
                <a:tc>
                  <a:txBody>
                    <a:bodyPr/>
                    <a:lstStyle/>
                    <a:p>
                      <a:pPr>
                        <a:spcAft>
                          <a:spcPts val="0"/>
                        </a:spcAft>
                      </a:pPr>
                      <a:r>
                        <a:rPr lang="en-CA" sz="1400">
                          <a:effectLst/>
                        </a:rPr>
                        <a:t>Variables extracted from VIF test</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400" dirty="0">
                          <a:effectLst/>
                        </a:rPr>
                        <a:t>35,207,020</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400" dirty="0">
                          <a:effectLst/>
                        </a:rPr>
                        <a:t>21,890,060</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23842379"/>
                  </a:ext>
                </a:extLst>
              </a:tr>
              <a:tr h="215900">
                <a:tc>
                  <a:txBody>
                    <a:bodyPr/>
                    <a:lstStyle/>
                    <a:p>
                      <a:pPr>
                        <a:spcAft>
                          <a:spcPts val="0"/>
                        </a:spcAft>
                      </a:pPr>
                      <a:r>
                        <a:rPr lang="en-CA" sz="1400">
                          <a:effectLst/>
                        </a:rPr>
                        <a:t>All variables extracted from VIF test with OpeningWeekendGross removed</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400" dirty="0">
                          <a:effectLst/>
                        </a:rPr>
                        <a:t>69,609,712</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CA" sz="1400" dirty="0">
                          <a:effectLst/>
                        </a:rPr>
                        <a:t>38,470,326</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07956773"/>
                  </a:ext>
                </a:extLst>
              </a:tr>
            </a:tbl>
          </a:graphicData>
        </a:graphic>
      </p:graphicFrame>
      <p:graphicFrame>
        <p:nvGraphicFramePr>
          <p:cNvPr id="4" name="Table 3">
            <a:extLst>
              <a:ext uri="{FF2B5EF4-FFF2-40B4-BE49-F238E27FC236}">
                <a16:creationId xmlns:a16="http://schemas.microsoft.com/office/drawing/2014/main" id="{9B6F2A33-BF26-9447-B8BE-A8C86AAD14D7}"/>
              </a:ext>
            </a:extLst>
          </p:cNvPr>
          <p:cNvGraphicFramePr>
            <a:graphicFrameLocks noGrp="1"/>
          </p:cNvGraphicFramePr>
          <p:nvPr>
            <p:extLst>
              <p:ext uri="{D42A27DB-BD31-4B8C-83A1-F6EECF244321}">
                <p14:modId xmlns:p14="http://schemas.microsoft.com/office/powerpoint/2010/main" val="1570496326"/>
              </p:ext>
            </p:extLst>
          </p:nvPr>
        </p:nvGraphicFramePr>
        <p:xfrm>
          <a:off x="597878" y="3215716"/>
          <a:ext cx="5778500" cy="1493520"/>
        </p:xfrm>
        <a:graphic>
          <a:graphicData uri="http://schemas.openxmlformats.org/drawingml/2006/table">
            <a:tbl>
              <a:tblPr firstRow="1" firstCol="1" bandRow="1">
                <a:tableStyleId>{5C22544A-7EE6-4342-B048-85BDC9FD1C3A}</a:tableStyleId>
              </a:tblPr>
              <a:tblGrid>
                <a:gridCol w="381381">
                  <a:extLst>
                    <a:ext uri="{9D8B030D-6E8A-4147-A177-3AD203B41FA5}">
                      <a16:colId xmlns:a16="http://schemas.microsoft.com/office/drawing/2014/main" val="3363181973"/>
                    </a:ext>
                  </a:extLst>
                </a:gridCol>
                <a:gridCol w="1129119">
                  <a:extLst>
                    <a:ext uri="{9D8B030D-6E8A-4147-A177-3AD203B41FA5}">
                      <a16:colId xmlns:a16="http://schemas.microsoft.com/office/drawing/2014/main" val="2002232901"/>
                    </a:ext>
                  </a:extLst>
                </a:gridCol>
                <a:gridCol w="849439">
                  <a:extLst>
                    <a:ext uri="{9D8B030D-6E8A-4147-A177-3AD203B41FA5}">
                      <a16:colId xmlns:a16="http://schemas.microsoft.com/office/drawing/2014/main" val="4203661414"/>
                    </a:ext>
                  </a:extLst>
                </a:gridCol>
                <a:gridCol w="1160323">
                  <a:extLst>
                    <a:ext uri="{9D8B030D-6E8A-4147-A177-3AD203B41FA5}">
                      <a16:colId xmlns:a16="http://schemas.microsoft.com/office/drawing/2014/main" val="549512107"/>
                    </a:ext>
                  </a:extLst>
                </a:gridCol>
                <a:gridCol w="1129119">
                  <a:extLst>
                    <a:ext uri="{9D8B030D-6E8A-4147-A177-3AD203B41FA5}">
                      <a16:colId xmlns:a16="http://schemas.microsoft.com/office/drawing/2014/main" val="3370913170"/>
                    </a:ext>
                  </a:extLst>
                </a:gridCol>
                <a:gridCol w="1129119">
                  <a:extLst>
                    <a:ext uri="{9D8B030D-6E8A-4147-A177-3AD203B41FA5}">
                      <a16:colId xmlns:a16="http://schemas.microsoft.com/office/drawing/2014/main" val="261564056"/>
                    </a:ext>
                  </a:extLst>
                </a:gridCol>
              </a:tblGrid>
              <a:tr h="0">
                <a:tc>
                  <a:txBody>
                    <a:bodyPr/>
                    <a:lstStyle/>
                    <a:p>
                      <a:endParaRPr lang="en-CA" sz="1400">
                        <a:effectLst/>
                        <a:latin typeface="Calibri" panose="020F0502020204030204" pitchFamily="34" charset="0"/>
                        <a:cs typeface="Arial" panose="020B0604020202020204" pitchFamily="34" charset="0"/>
                      </a:endParaRPr>
                    </a:p>
                  </a:txBody>
                  <a:tcPr marL="68580" marR="68580" marT="0" marB="0"/>
                </a:tc>
                <a:tc>
                  <a:txBody>
                    <a:bodyPr/>
                    <a:lstStyle/>
                    <a:p>
                      <a:pPr algn="ctr">
                        <a:spcAft>
                          <a:spcPts val="0"/>
                        </a:spcAft>
                      </a:pPr>
                      <a:r>
                        <a:rPr lang="en-CA" sz="1400">
                          <a:effectLst/>
                        </a:rPr>
                        <a:t>CP</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nsplit</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dirty="0" err="1">
                          <a:effectLst/>
                        </a:rPr>
                        <a:t>rel</a:t>
                      </a:r>
                      <a:r>
                        <a:rPr lang="en-CA" sz="1400" dirty="0">
                          <a:effectLst/>
                        </a:rPr>
                        <a:t> error</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xerror</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dirty="0" err="1">
                          <a:effectLst/>
                        </a:rPr>
                        <a:t>xstd</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62767965"/>
                  </a:ext>
                </a:extLst>
              </a:tr>
              <a:tr h="0">
                <a:tc>
                  <a:txBody>
                    <a:bodyPr/>
                    <a:lstStyle/>
                    <a:p>
                      <a:pPr>
                        <a:spcAft>
                          <a:spcPts val="0"/>
                        </a:spcAft>
                      </a:pPr>
                      <a:r>
                        <a:rPr lang="en-CA" sz="1400">
                          <a:effectLst/>
                        </a:rPr>
                        <a:t>1</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dirty="0">
                          <a:effectLst/>
                        </a:rPr>
                        <a:t>0.63133</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1</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1.00389</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dirty="0">
                          <a:effectLst/>
                        </a:rPr>
                        <a:t>0.15877</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5313426"/>
                  </a:ext>
                </a:extLst>
              </a:tr>
              <a:tr h="0">
                <a:tc>
                  <a:txBody>
                    <a:bodyPr/>
                    <a:lstStyle/>
                    <a:p>
                      <a:pPr>
                        <a:spcAft>
                          <a:spcPts val="0"/>
                        </a:spcAft>
                      </a:pPr>
                      <a:r>
                        <a:rPr lang="en-CA" sz="1400">
                          <a:effectLst/>
                        </a:rPr>
                        <a:t>2</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0.13601</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1</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0.36867</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0.38573</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0.06948</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1883971"/>
                  </a:ext>
                </a:extLst>
              </a:tr>
              <a:tr h="0">
                <a:tc>
                  <a:txBody>
                    <a:bodyPr/>
                    <a:lstStyle/>
                    <a:p>
                      <a:pPr>
                        <a:spcAft>
                          <a:spcPts val="0"/>
                        </a:spcAft>
                      </a:pPr>
                      <a:r>
                        <a:rPr lang="en-CA" sz="1400">
                          <a:effectLst/>
                        </a:rPr>
                        <a:t>3</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0.08330</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2</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0.23266</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0.26191</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0.03787</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79140257"/>
                  </a:ext>
                </a:extLst>
              </a:tr>
              <a:tr h="0">
                <a:tc>
                  <a:txBody>
                    <a:bodyPr/>
                    <a:lstStyle/>
                    <a:p>
                      <a:pPr>
                        <a:spcAft>
                          <a:spcPts val="0"/>
                        </a:spcAft>
                      </a:pPr>
                      <a:r>
                        <a:rPr lang="en-CA" sz="1400">
                          <a:effectLst/>
                        </a:rPr>
                        <a:t>4</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0.01715</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3</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0.14936</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0.17126</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0.03358</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62791614"/>
                  </a:ext>
                </a:extLst>
              </a:tr>
              <a:tr h="0">
                <a:tc>
                  <a:txBody>
                    <a:bodyPr/>
                    <a:lstStyle/>
                    <a:p>
                      <a:pPr>
                        <a:spcAft>
                          <a:spcPts val="0"/>
                        </a:spcAft>
                      </a:pPr>
                      <a:r>
                        <a:rPr lang="en-CA" sz="1400">
                          <a:effectLst/>
                        </a:rPr>
                        <a:t>5</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0.01625</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4</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0.13221</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0.15126</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0.03281</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3297935"/>
                  </a:ext>
                </a:extLst>
              </a:tr>
              <a:tr h="0">
                <a:tc>
                  <a:txBody>
                    <a:bodyPr/>
                    <a:lstStyle/>
                    <a:p>
                      <a:pPr>
                        <a:spcAft>
                          <a:spcPts val="0"/>
                        </a:spcAft>
                      </a:pPr>
                      <a:r>
                        <a:rPr lang="en-CA" sz="1400">
                          <a:effectLst/>
                        </a:rPr>
                        <a:t>6</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0.01000</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5</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a:effectLst/>
                        </a:rPr>
                        <a:t>0.11596</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dirty="0">
                          <a:effectLst/>
                        </a:rPr>
                        <a:t>0.13870</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CA" sz="1400" dirty="0">
                          <a:effectLst/>
                        </a:rPr>
                        <a:t>0.03271</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36040109"/>
                  </a:ext>
                </a:extLst>
              </a:tr>
            </a:tbl>
          </a:graphicData>
        </a:graphic>
      </p:graphicFrame>
      <p:pic>
        <p:nvPicPr>
          <p:cNvPr id="10" name="Picture 9">
            <a:extLst>
              <a:ext uri="{FF2B5EF4-FFF2-40B4-BE49-F238E27FC236}">
                <a16:creationId xmlns:a16="http://schemas.microsoft.com/office/drawing/2014/main" id="{4FED0787-71E4-F444-A820-F1865FB449A0}"/>
              </a:ext>
            </a:extLst>
          </p:cNvPr>
          <p:cNvPicPr/>
          <p:nvPr/>
        </p:nvPicPr>
        <p:blipFill>
          <a:blip r:embed="rId3"/>
          <a:stretch>
            <a:fillRect/>
          </a:stretch>
        </p:blipFill>
        <p:spPr>
          <a:xfrm>
            <a:off x="7022122" y="1570382"/>
            <a:ext cx="4572000" cy="3138854"/>
          </a:xfrm>
          <a:prstGeom prst="rect">
            <a:avLst/>
          </a:prstGeom>
        </p:spPr>
      </p:pic>
      <p:sp>
        <p:nvSpPr>
          <p:cNvPr id="11" name="TextBox 10">
            <a:extLst>
              <a:ext uri="{FF2B5EF4-FFF2-40B4-BE49-F238E27FC236}">
                <a16:creationId xmlns:a16="http://schemas.microsoft.com/office/drawing/2014/main" id="{5651CD9F-F5DB-8941-AF75-8B9034DBE0A5}"/>
              </a:ext>
            </a:extLst>
          </p:cNvPr>
          <p:cNvSpPr txBox="1"/>
          <p:nvPr/>
        </p:nvSpPr>
        <p:spPr>
          <a:xfrm>
            <a:off x="1522861" y="2883498"/>
            <a:ext cx="3928534" cy="307777"/>
          </a:xfrm>
          <a:prstGeom prst="rect">
            <a:avLst/>
          </a:prstGeom>
          <a:noFill/>
        </p:spPr>
        <p:txBody>
          <a:bodyPr wrap="square" rtlCol="0">
            <a:spAutoFit/>
          </a:bodyPr>
          <a:lstStyle/>
          <a:p>
            <a:pPr algn="ctr">
              <a:defRPr/>
            </a:pPr>
            <a:r>
              <a:rPr lang="en-CA" dirty="0">
                <a:solidFill>
                  <a:srgbClr val="00B0F0"/>
                </a:solidFill>
              </a:rPr>
              <a:t>Cross Validation (</a:t>
            </a:r>
            <a:r>
              <a:rPr lang="en-CA" dirty="0" err="1">
                <a:solidFill>
                  <a:srgbClr val="00B0F0"/>
                </a:solidFill>
              </a:rPr>
              <a:t>xerror</a:t>
            </a:r>
            <a:r>
              <a:rPr lang="en-CA" dirty="0">
                <a:solidFill>
                  <a:srgbClr val="00B0F0"/>
                </a:solidFill>
              </a:rPr>
              <a:t>) </a:t>
            </a:r>
            <a:endParaRPr kumimoji="0" lang="en-CA" sz="1400" b="0" i="0" u="none" strike="noStrike" kern="0" cap="none" spc="0" normalizeH="0" baseline="0" noProof="0" dirty="0">
              <a:ln>
                <a:noFill/>
              </a:ln>
              <a:solidFill>
                <a:srgbClr val="00B0F0"/>
              </a:solidFill>
              <a:effectLst/>
              <a:uLnTx/>
              <a:uFillTx/>
              <a:sym typeface="Arial"/>
            </a:endParaRPr>
          </a:p>
        </p:txBody>
      </p:sp>
    </p:spTree>
    <p:extLst>
      <p:ext uri="{BB962C8B-B14F-4D97-AF65-F5344CB8AC3E}">
        <p14:creationId xmlns:p14="http://schemas.microsoft.com/office/powerpoint/2010/main" val="710646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Model Selection</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A5235A2-6AA7-794F-9CC7-22B87111B661}"/>
              </a:ext>
            </a:extLst>
          </p:cNvPr>
          <p:cNvSpPr txBox="1"/>
          <p:nvPr/>
        </p:nvSpPr>
        <p:spPr>
          <a:xfrm>
            <a:off x="169333" y="884290"/>
            <a:ext cx="497416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mn-lt"/>
                <a:cs typeface="Calibri" panose="020F0502020204030204" pitchFamily="34" charset="0"/>
                <a:sym typeface="Arial"/>
              </a:rPr>
              <a:t>Regression Tree – Random Forest</a:t>
            </a:r>
          </a:p>
        </p:txBody>
      </p:sp>
      <p:sp>
        <p:nvSpPr>
          <p:cNvPr id="7" name="TextBox 6">
            <a:extLst>
              <a:ext uri="{FF2B5EF4-FFF2-40B4-BE49-F238E27FC236}">
                <a16:creationId xmlns:a16="http://schemas.microsoft.com/office/drawing/2014/main" id="{46988BF2-6E11-CC45-8DF7-650AB31FA0E9}"/>
              </a:ext>
            </a:extLst>
          </p:cNvPr>
          <p:cNvSpPr txBox="1"/>
          <p:nvPr/>
        </p:nvSpPr>
        <p:spPr>
          <a:xfrm>
            <a:off x="597878" y="5140645"/>
            <a:ext cx="10816433" cy="147732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CA" sz="1800" dirty="0">
                <a:solidFill>
                  <a:schemeClr val="bg1"/>
                </a:solidFill>
              </a:rPr>
              <a:t>Applying random forest significantly improved the performance of the model over the regression tree model, reducing RMSE to 29,453,319. </a:t>
            </a:r>
          </a:p>
          <a:p>
            <a:pPr marL="285750" indent="-285750">
              <a:buClr>
                <a:schemeClr val="bg1"/>
              </a:buClr>
              <a:buFont typeface="Arial" panose="020B0604020202020204" pitchFamily="34" charset="0"/>
              <a:buChar char="•"/>
            </a:pPr>
            <a:r>
              <a:rPr lang="en-CA" sz="1800" dirty="0">
                <a:solidFill>
                  <a:schemeClr val="bg1"/>
                </a:solidFill>
              </a:rPr>
              <a:t>Tuning the model, using 10-Fold cross validation, further increased performance, reducing RMSE to 24,414,600</a:t>
            </a:r>
          </a:p>
          <a:p>
            <a:pPr marL="285750" indent="-285750">
              <a:buClr>
                <a:schemeClr val="bg1"/>
              </a:buClr>
              <a:buFont typeface="Arial" panose="020B0604020202020204" pitchFamily="34" charset="0"/>
              <a:buChar char="•"/>
            </a:pPr>
            <a:endParaRPr lang="en-CA" sz="1800" dirty="0">
              <a:solidFill>
                <a:schemeClr val="bg1"/>
              </a:solidFill>
            </a:endParaRPr>
          </a:p>
        </p:txBody>
      </p:sp>
      <p:graphicFrame>
        <p:nvGraphicFramePr>
          <p:cNvPr id="5" name="Table 4">
            <a:extLst>
              <a:ext uri="{FF2B5EF4-FFF2-40B4-BE49-F238E27FC236}">
                <a16:creationId xmlns:a16="http://schemas.microsoft.com/office/drawing/2014/main" id="{289409B3-17D2-E243-A478-FE1A90F4D58D}"/>
              </a:ext>
            </a:extLst>
          </p:cNvPr>
          <p:cNvGraphicFramePr>
            <a:graphicFrameLocks noGrp="1"/>
          </p:cNvGraphicFramePr>
          <p:nvPr>
            <p:extLst>
              <p:ext uri="{D42A27DB-BD31-4B8C-83A1-F6EECF244321}">
                <p14:modId xmlns:p14="http://schemas.microsoft.com/office/powerpoint/2010/main" val="875402554"/>
              </p:ext>
            </p:extLst>
          </p:nvPr>
        </p:nvGraphicFramePr>
        <p:xfrm>
          <a:off x="1221190" y="1921565"/>
          <a:ext cx="9326217" cy="2377074"/>
        </p:xfrm>
        <a:graphic>
          <a:graphicData uri="http://schemas.openxmlformats.org/drawingml/2006/table">
            <a:tbl>
              <a:tblPr firstRow="1" firstCol="1" bandRow="1">
                <a:tableStyleId>{5C22544A-7EE6-4342-B048-85BDC9FD1C3A}</a:tableStyleId>
              </a:tblPr>
              <a:tblGrid>
                <a:gridCol w="4827654">
                  <a:extLst>
                    <a:ext uri="{9D8B030D-6E8A-4147-A177-3AD203B41FA5}">
                      <a16:colId xmlns:a16="http://schemas.microsoft.com/office/drawing/2014/main" val="1372401672"/>
                    </a:ext>
                  </a:extLst>
                </a:gridCol>
                <a:gridCol w="2881397">
                  <a:extLst>
                    <a:ext uri="{9D8B030D-6E8A-4147-A177-3AD203B41FA5}">
                      <a16:colId xmlns:a16="http://schemas.microsoft.com/office/drawing/2014/main" val="2309439232"/>
                    </a:ext>
                  </a:extLst>
                </a:gridCol>
                <a:gridCol w="1617166">
                  <a:extLst>
                    <a:ext uri="{9D8B030D-6E8A-4147-A177-3AD203B41FA5}">
                      <a16:colId xmlns:a16="http://schemas.microsoft.com/office/drawing/2014/main" val="1630503413"/>
                    </a:ext>
                  </a:extLst>
                </a:gridCol>
              </a:tblGrid>
              <a:tr h="792358">
                <a:tc>
                  <a:txBody>
                    <a:bodyPr/>
                    <a:lstStyle/>
                    <a:p>
                      <a:pPr>
                        <a:spcAft>
                          <a:spcPts val="0"/>
                        </a:spcAft>
                      </a:pPr>
                      <a:r>
                        <a:rPr lang="en-CA" sz="1800">
                          <a:effectLst/>
                        </a:rPr>
                        <a:t>Model Description</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CA" sz="1800">
                          <a:effectLst/>
                        </a:rPr>
                        <a:t>RMSE</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spcAft>
                          <a:spcPts val="0"/>
                        </a:spcAft>
                      </a:pPr>
                      <a:r>
                        <a:rPr lang="en-CA" sz="1800">
                          <a:effectLst/>
                        </a:rPr>
                        <a:t>MAE</a:t>
                      </a:r>
                      <a:endParaRPr lang="en-CA" sz="180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9890925"/>
                  </a:ext>
                </a:extLst>
              </a:tr>
              <a:tr h="792358">
                <a:tc>
                  <a:txBody>
                    <a:bodyPr/>
                    <a:lstStyle/>
                    <a:p>
                      <a:pPr>
                        <a:spcAft>
                          <a:spcPts val="0"/>
                        </a:spcAft>
                      </a:pPr>
                      <a:r>
                        <a:rPr lang="en-CA" sz="1800" b="0" dirty="0">
                          <a:solidFill>
                            <a:sysClr val="windowText" lastClr="000000"/>
                          </a:solidFill>
                          <a:effectLst/>
                        </a:rPr>
                        <a:t>Random Forest default</a:t>
                      </a:r>
                      <a:endParaRPr lang="en-CA" sz="1800" b="0" dirty="0">
                        <a:solidFill>
                          <a:sysClr val="windowText" lastClr="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spcAft>
                          <a:spcPts val="0"/>
                        </a:spcAft>
                      </a:pPr>
                      <a:r>
                        <a:rPr lang="en-CA" sz="1800" dirty="0">
                          <a:effectLst/>
                        </a:rPr>
                        <a:t>29,145,319</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spcAft>
                          <a:spcPts val="0"/>
                        </a:spcAft>
                      </a:pPr>
                      <a:r>
                        <a:rPr lang="en-CA" sz="1800" dirty="0">
                          <a:effectLst/>
                        </a:rPr>
                        <a:t>16,820,431</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079378560"/>
                  </a:ext>
                </a:extLst>
              </a:tr>
              <a:tr h="792358">
                <a:tc>
                  <a:txBody>
                    <a:bodyPr/>
                    <a:lstStyle/>
                    <a:p>
                      <a:pPr>
                        <a:spcAft>
                          <a:spcPts val="0"/>
                        </a:spcAft>
                      </a:pPr>
                      <a:r>
                        <a:rPr lang="en-CA" sz="1800" b="0" dirty="0">
                          <a:solidFill>
                            <a:sysClr val="windowText" lastClr="000000"/>
                          </a:solidFill>
                          <a:effectLst/>
                        </a:rPr>
                        <a:t>Random Forest Tuned</a:t>
                      </a:r>
                      <a:endParaRPr lang="en-CA" sz="1800" b="0" dirty="0">
                        <a:solidFill>
                          <a:sysClr val="windowText" lastClr="00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spcAft>
                          <a:spcPts val="0"/>
                        </a:spcAft>
                      </a:pPr>
                      <a:r>
                        <a:rPr lang="en-CA" sz="1800" dirty="0">
                          <a:effectLst/>
                        </a:rPr>
                        <a:t>24,414,600</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a:spcAft>
                          <a:spcPts val="0"/>
                        </a:spcAft>
                      </a:pPr>
                      <a:r>
                        <a:rPr lang="en-CA" sz="1800" dirty="0">
                          <a:effectLst/>
                        </a:rPr>
                        <a:t>13,596,727</a:t>
                      </a:r>
                      <a:endParaRPr lang="en-CA" sz="18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740177326"/>
                  </a:ext>
                </a:extLst>
              </a:tr>
            </a:tbl>
          </a:graphicData>
        </a:graphic>
      </p:graphicFrame>
    </p:spTree>
    <p:extLst>
      <p:ext uri="{BB962C8B-B14F-4D97-AF65-F5344CB8AC3E}">
        <p14:creationId xmlns:p14="http://schemas.microsoft.com/office/powerpoint/2010/main" val="289003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lang="en-CA" sz="3300" b="1" dirty="0">
                <a:solidFill>
                  <a:srgbClr val="FFFFFF"/>
                </a:solidFill>
                <a:latin typeface="Calibri"/>
                <a:ea typeface="Calibri"/>
                <a:cs typeface="Calibri"/>
                <a:sym typeface="Calibri"/>
              </a:rPr>
              <a:t>Conclusion</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7" name="TextBox 6">
            <a:extLst>
              <a:ext uri="{FF2B5EF4-FFF2-40B4-BE49-F238E27FC236}">
                <a16:creationId xmlns:a16="http://schemas.microsoft.com/office/drawing/2014/main" id="{46988BF2-6E11-CC45-8DF7-650AB31FA0E9}"/>
              </a:ext>
            </a:extLst>
          </p:cNvPr>
          <p:cNvSpPr txBox="1"/>
          <p:nvPr/>
        </p:nvSpPr>
        <p:spPr>
          <a:xfrm>
            <a:off x="837313" y="4226245"/>
            <a:ext cx="10551598" cy="255454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CA" sz="1800" dirty="0">
                <a:solidFill>
                  <a:schemeClr val="bg1"/>
                </a:solidFill>
              </a:rPr>
              <a:t>SVM model with linear kernel and cost set to 1 proved to be the most accurate model, producing the least error when using RMSE as a key performance measurement. </a:t>
            </a:r>
          </a:p>
          <a:p>
            <a:pPr marL="285750" indent="-285750">
              <a:buClr>
                <a:schemeClr val="bg1"/>
              </a:buClr>
              <a:buFont typeface="Arial" panose="020B0604020202020204" pitchFamily="34" charset="0"/>
              <a:buChar char="•"/>
            </a:pPr>
            <a:r>
              <a:rPr lang="en-CA" sz="1800" dirty="0">
                <a:solidFill>
                  <a:schemeClr val="bg1"/>
                </a:solidFill>
              </a:rPr>
              <a:t>Model is useful to studio’s, marketers and theater owners to predict  and maximize total box office revenue </a:t>
            </a:r>
          </a:p>
          <a:p>
            <a:pPr marL="285750" indent="-285750">
              <a:buClr>
                <a:schemeClr val="bg1"/>
              </a:buClr>
              <a:buFont typeface="Arial" panose="020B0604020202020204" pitchFamily="34" charset="0"/>
              <a:buChar char="•"/>
            </a:pPr>
            <a:r>
              <a:rPr lang="en-CA" sz="1800" dirty="0">
                <a:solidFill>
                  <a:schemeClr val="bg1"/>
                </a:solidFill>
              </a:rPr>
              <a:t>Movie trailer performance is not the only factor that drives box office performance – movie reviews, word of mouth, competition from other movies, actors are also factors and can be incorporated into further studies to improve prediction accuracy</a:t>
            </a:r>
          </a:p>
          <a:p>
            <a:pPr marL="285750" indent="-285750">
              <a:buClr>
                <a:schemeClr val="bg1"/>
              </a:buClr>
              <a:buFont typeface="Arial" panose="020B0604020202020204" pitchFamily="34" charset="0"/>
              <a:buChar char="•"/>
            </a:pPr>
            <a:endParaRPr lang="en-CA" sz="1800" dirty="0">
              <a:solidFill>
                <a:schemeClr val="bg1"/>
              </a:solidFill>
            </a:endParaRPr>
          </a:p>
          <a:p>
            <a:pPr marL="285750" indent="-285750">
              <a:buFont typeface="Arial" panose="020B0604020202020204" pitchFamily="34" charset="0"/>
              <a:buChar char="•"/>
            </a:pPr>
            <a:endParaRPr lang="en-US" sz="1600" dirty="0">
              <a:solidFill>
                <a:schemeClr val="bg1"/>
              </a:solidFill>
            </a:endParaRPr>
          </a:p>
        </p:txBody>
      </p:sp>
      <p:graphicFrame>
        <p:nvGraphicFramePr>
          <p:cNvPr id="5" name="Table 4">
            <a:extLst>
              <a:ext uri="{FF2B5EF4-FFF2-40B4-BE49-F238E27FC236}">
                <a16:creationId xmlns:a16="http://schemas.microsoft.com/office/drawing/2014/main" id="{E3947793-4BDE-EC4B-9BC3-9EC11E8646E1}"/>
              </a:ext>
            </a:extLst>
          </p:cNvPr>
          <p:cNvGraphicFramePr>
            <a:graphicFrameLocks noGrp="1"/>
          </p:cNvGraphicFramePr>
          <p:nvPr>
            <p:extLst>
              <p:ext uri="{D42A27DB-BD31-4B8C-83A1-F6EECF244321}">
                <p14:modId xmlns:p14="http://schemas.microsoft.com/office/powerpoint/2010/main" val="2528250027"/>
              </p:ext>
            </p:extLst>
          </p:nvPr>
        </p:nvGraphicFramePr>
        <p:xfrm>
          <a:off x="837313" y="1418396"/>
          <a:ext cx="10517373" cy="2010604"/>
        </p:xfrm>
        <a:graphic>
          <a:graphicData uri="http://schemas.openxmlformats.org/drawingml/2006/table">
            <a:tbl>
              <a:tblPr firstRow="1" firstCol="1" bandRow="1">
                <a:effectLst/>
                <a:tableStyleId>{5C22544A-7EE6-4342-B048-85BDC9FD1C3A}</a:tableStyleId>
              </a:tblPr>
              <a:tblGrid>
                <a:gridCol w="5357534">
                  <a:extLst>
                    <a:ext uri="{9D8B030D-6E8A-4147-A177-3AD203B41FA5}">
                      <a16:colId xmlns:a16="http://schemas.microsoft.com/office/drawing/2014/main" val="3830426703"/>
                    </a:ext>
                  </a:extLst>
                </a:gridCol>
                <a:gridCol w="2451418">
                  <a:extLst>
                    <a:ext uri="{9D8B030D-6E8A-4147-A177-3AD203B41FA5}">
                      <a16:colId xmlns:a16="http://schemas.microsoft.com/office/drawing/2014/main" val="2538197009"/>
                    </a:ext>
                  </a:extLst>
                </a:gridCol>
                <a:gridCol w="2708421">
                  <a:extLst>
                    <a:ext uri="{9D8B030D-6E8A-4147-A177-3AD203B41FA5}">
                      <a16:colId xmlns:a16="http://schemas.microsoft.com/office/drawing/2014/main" val="3719655306"/>
                    </a:ext>
                  </a:extLst>
                </a:gridCol>
              </a:tblGrid>
              <a:tr h="502651">
                <a:tc>
                  <a:txBody>
                    <a:bodyPr/>
                    <a:lstStyle/>
                    <a:p>
                      <a:pPr>
                        <a:spcAft>
                          <a:spcPts val="0"/>
                        </a:spcAft>
                      </a:pPr>
                      <a:r>
                        <a:rPr lang="en-CA" sz="2400" dirty="0">
                          <a:effectLst/>
                        </a:rPr>
                        <a:t>Model Description</a:t>
                      </a:r>
                      <a:endParaRPr lang="en-CA" sz="2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a:spcAft>
                          <a:spcPts val="0"/>
                        </a:spcAft>
                      </a:pPr>
                      <a:r>
                        <a:rPr lang="en-CA" sz="2400" dirty="0">
                          <a:effectLst/>
                        </a:rPr>
                        <a:t>RMSE</a:t>
                      </a:r>
                      <a:endParaRPr lang="en-CA" sz="2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lumMod val="95000"/>
                        <a:lumOff val="5000"/>
                      </a:schemeClr>
                    </a:solidFill>
                  </a:tcPr>
                </a:tc>
                <a:tc>
                  <a:txBody>
                    <a:bodyPr/>
                    <a:lstStyle/>
                    <a:p>
                      <a:pPr>
                        <a:spcAft>
                          <a:spcPts val="0"/>
                        </a:spcAft>
                      </a:pPr>
                      <a:r>
                        <a:rPr lang="en-CA" sz="2400" dirty="0">
                          <a:effectLst/>
                        </a:rPr>
                        <a:t>MAE</a:t>
                      </a:r>
                      <a:endParaRPr lang="en-CA" sz="2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tx1">
                        <a:lumMod val="95000"/>
                        <a:lumOff val="5000"/>
                      </a:schemeClr>
                    </a:solidFill>
                  </a:tcPr>
                </a:tc>
                <a:extLst>
                  <a:ext uri="{0D108BD9-81ED-4DB2-BD59-A6C34878D82A}">
                    <a16:rowId xmlns:a16="http://schemas.microsoft.com/office/drawing/2014/main" val="4197122230"/>
                  </a:ext>
                </a:extLst>
              </a:tr>
              <a:tr h="502651">
                <a:tc>
                  <a:txBody>
                    <a:bodyPr/>
                    <a:lstStyle/>
                    <a:p>
                      <a:pPr>
                        <a:spcAft>
                          <a:spcPts val="0"/>
                        </a:spcAft>
                      </a:pPr>
                      <a:r>
                        <a:rPr lang="en-CA" sz="2200" b="0" dirty="0">
                          <a:solidFill>
                            <a:schemeClr val="bg1"/>
                          </a:solidFill>
                          <a:effectLst/>
                        </a:rPr>
                        <a:t>Support Vector Regression</a:t>
                      </a:r>
                      <a:endParaRPr lang="en-CA" sz="2200" b="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50000"/>
                      </a:schemeClr>
                    </a:solidFill>
                  </a:tcPr>
                </a:tc>
                <a:tc>
                  <a:txBody>
                    <a:bodyPr/>
                    <a:lstStyle/>
                    <a:p>
                      <a:pPr algn="l">
                        <a:spcAft>
                          <a:spcPts val="0"/>
                        </a:spcAft>
                      </a:pPr>
                      <a:r>
                        <a:rPr lang="en-CA" sz="2000" b="1" dirty="0">
                          <a:solidFill>
                            <a:schemeClr val="tx1"/>
                          </a:solidFill>
                          <a:effectLst/>
                        </a:rPr>
                        <a:t>23,919,228</a:t>
                      </a:r>
                      <a:endParaRPr lang="en-CA" sz="2000" b="1"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50000"/>
                      </a:schemeClr>
                    </a:solidFill>
                  </a:tcPr>
                </a:tc>
                <a:tc>
                  <a:txBody>
                    <a:bodyPr/>
                    <a:lstStyle/>
                    <a:p>
                      <a:pPr algn="l">
                        <a:spcAft>
                          <a:spcPts val="0"/>
                        </a:spcAft>
                      </a:pPr>
                      <a:r>
                        <a:rPr lang="en-CA" sz="2000" b="1" dirty="0">
                          <a:solidFill>
                            <a:schemeClr val="tx1"/>
                          </a:solidFill>
                          <a:effectLst/>
                        </a:rPr>
                        <a:t>14,144,839</a:t>
                      </a:r>
                      <a:endParaRPr lang="en-CA" sz="2000" b="1" dirty="0">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ctr">
                    <a:solidFill>
                      <a:schemeClr val="accent1">
                        <a:lumMod val="50000"/>
                      </a:schemeClr>
                    </a:solidFill>
                  </a:tcPr>
                </a:tc>
                <a:extLst>
                  <a:ext uri="{0D108BD9-81ED-4DB2-BD59-A6C34878D82A}">
                    <a16:rowId xmlns:a16="http://schemas.microsoft.com/office/drawing/2014/main" val="1908127435"/>
                  </a:ext>
                </a:extLst>
              </a:tr>
              <a:tr h="502651">
                <a:tc>
                  <a:txBody>
                    <a:bodyPr/>
                    <a:lstStyle/>
                    <a:p>
                      <a:pPr>
                        <a:spcAft>
                          <a:spcPts val="0"/>
                        </a:spcAft>
                      </a:pPr>
                      <a:r>
                        <a:rPr lang="en-CA" sz="2000" b="0" dirty="0">
                          <a:solidFill>
                            <a:schemeClr val="tx1"/>
                          </a:solidFill>
                          <a:effectLst/>
                          <a:latin typeface="+mn-lt"/>
                          <a:ea typeface="Times New Roman" panose="02020603050405020304" pitchFamily="18" charset="0"/>
                          <a:cs typeface="Times New Roman" panose="02020603050405020304" pitchFamily="18" charset="0"/>
                        </a:rPr>
                        <a:t>Linear Regression</a:t>
                      </a:r>
                    </a:p>
                  </a:txBody>
                  <a:tcPr marL="68580" marR="68580" marT="0" marB="0" anchor="c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solidFill>
                            <a:schemeClr val="tx1"/>
                          </a:solidFill>
                          <a:effectLst/>
                          <a:latin typeface="+mn-lt"/>
                        </a:rPr>
                        <a:t>53,981,526</a:t>
                      </a:r>
                      <a:endParaRPr lang="en-CA" sz="20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solidFill>
                            <a:schemeClr val="tx1"/>
                          </a:solidFill>
                          <a:effectLst/>
                          <a:latin typeface="+mn-lt"/>
                        </a:rPr>
                        <a:t>30,035,497</a:t>
                      </a:r>
                      <a:endParaRPr lang="en-CA" sz="20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solidFill>
                      <a:schemeClr val="accent1">
                        <a:lumMod val="75000"/>
                      </a:schemeClr>
                    </a:solidFill>
                  </a:tcPr>
                </a:tc>
                <a:extLst>
                  <a:ext uri="{0D108BD9-81ED-4DB2-BD59-A6C34878D82A}">
                    <a16:rowId xmlns:a16="http://schemas.microsoft.com/office/drawing/2014/main" val="2037343676"/>
                  </a:ext>
                </a:extLst>
              </a:tr>
              <a:tr h="502651">
                <a:tc>
                  <a:txBody>
                    <a:bodyPr/>
                    <a:lstStyle/>
                    <a:p>
                      <a:pPr>
                        <a:spcAft>
                          <a:spcPts val="0"/>
                        </a:spcAft>
                      </a:pPr>
                      <a:r>
                        <a:rPr lang="en-CA" sz="2000" b="0" dirty="0">
                          <a:solidFill>
                            <a:schemeClr val="tx1"/>
                          </a:solidFill>
                          <a:effectLst/>
                          <a:latin typeface="+mn-lt"/>
                        </a:rPr>
                        <a:t>Random Forest Tuned</a:t>
                      </a:r>
                      <a:endParaRPr lang="en-CA" sz="20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CA" sz="2000" b="0" dirty="0">
                          <a:solidFill>
                            <a:schemeClr val="tx1"/>
                          </a:solidFill>
                          <a:effectLst/>
                          <a:latin typeface="+mn-lt"/>
                        </a:rPr>
                        <a:t>24,414,600</a:t>
                      </a:r>
                      <a:endParaRPr lang="en-CA" sz="20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spcAft>
                          <a:spcPts val="0"/>
                        </a:spcAft>
                      </a:pPr>
                      <a:r>
                        <a:rPr lang="en-CA" sz="2000" b="0" dirty="0">
                          <a:solidFill>
                            <a:schemeClr val="tx1"/>
                          </a:solidFill>
                          <a:effectLst/>
                          <a:latin typeface="+mn-lt"/>
                        </a:rPr>
                        <a:t>13,596,727</a:t>
                      </a:r>
                      <a:endParaRPr lang="en-CA" sz="20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40131921"/>
                  </a:ext>
                </a:extLst>
              </a:tr>
            </a:tbl>
          </a:graphicData>
        </a:graphic>
      </p:graphicFrame>
    </p:spTree>
    <p:extLst>
      <p:ext uri="{BB962C8B-B14F-4D97-AF65-F5344CB8AC3E}">
        <p14:creationId xmlns:p14="http://schemas.microsoft.com/office/powerpoint/2010/main" val="182901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6" name="Picture 5">
            <a:extLst>
              <a:ext uri="{FF2B5EF4-FFF2-40B4-BE49-F238E27FC236}">
                <a16:creationId xmlns:a16="http://schemas.microsoft.com/office/drawing/2014/main" id="{477B4212-91CF-6642-8410-AC1088177BF8}"/>
              </a:ext>
            </a:extLst>
          </p:cNvPr>
          <p:cNvPicPr>
            <a:picLocks noChangeAspect="1"/>
          </p:cNvPicPr>
          <p:nvPr/>
        </p:nvPicPr>
        <p:blipFill>
          <a:blip r:embed="rId3"/>
          <a:stretch>
            <a:fillRect/>
          </a:stretch>
        </p:blipFill>
        <p:spPr>
          <a:xfrm>
            <a:off x="0" y="355125"/>
            <a:ext cx="12192000" cy="6147749"/>
          </a:xfrm>
          <a:prstGeom prst="rect">
            <a:avLst/>
          </a:prstGeom>
        </p:spPr>
      </p:pic>
    </p:spTree>
    <p:extLst>
      <p:ext uri="{BB962C8B-B14F-4D97-AF65-F5344CB8AC3E}">
        <p14:creationId xmlns:p14="http://schemas.microsoft.com/office/powerpoint/2010/main" val="398871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Objective</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pic>
        <p:nvPicPr>
          <p:cNvPr id="6" name="Picture 5">
            <a:extLst>
              <a:ext uri="{FF2B5EF4-FFF2-40B4-BE49-F238E27FC236}">
                <a16:creationId xmlns:a16="http://schemas.microsoft.com/office/drawing/2014/main" id="{DE6266E3-2EDC-D64E-852B-5FF72C0DC2E1}"/>
              </a:ext>
            </a:extLst>
          </p:cNvPr>
          <p:cNvPicPr>
            <a:picLocks noChangeAspect="1"/>
          </p:cNvPicPr>
          <p:nvPr/>
        </p:nvPicPr>
        <p:blipFill>
          <a:blip r:embed="rId3"/>
          <a:stretch>
            <a:fillRect/>
          </a:stretch>
        </p:blipFill>
        <p:spPr>
          <a:xfrm>
            <a:off x="3101840" y="884290"/>
            <a:ext cx="5988320" cy="5692694"/>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535D9A8D-5411-2641-B6B2-94F88FCEB784}"/>
                  </a:ext>
                </a:extLst>
              </p14:cNvPr>
              <p14:cNvContentPartPr/>
              <p14:nvPr/>
            </p14:nvContentPartPr>
            <p14:xfrm>
              <a:off x="5800255" y="2181529"/>
              <a:ext cx="745200" cy="338400"/>
            </p14:xfrm>
          </p:contentPart>
        </mc:Choice>
        <mc:Fallback>
          <p:pic>
            <p:nvPicPr>
              <p:cNvPr id="8" name="Ink 7">
                <a:extLst>
                  <a:ext uri="{FF2B5EF4-FFF2-40B4-BE49-F238E27FC236}">
                    <a16:creationId xmlns:a16="http://schemas.microsoft.com/office/drawing/2014/main" id="{535D9A8D-5411-2641-B6B2-94F88FCEB784}"/>
                  </a:ext>
                </a:extLst>
              </p:cNvPr>
              <p:cNvPicPr/>
              <p:nvPr/>
            </p:nvPicPr>
            <p:blipFill>
              <a:blip r:embed="rId5"/>
              <a:stretch>
                <a:fillRect/>
              </a:stretch>
            </p:blipFill>
            <p:spPr>
              <a:xfrm>
                <a:off x="5791255" y="2172889"/>
                <a:ext cx="762840" cy="356040"/>
              </a:xfrm>
              <a:prstGeom prst="rect">
                <a:avLst/>
              </a:prstGeom>
            </p:spPr>
          </p:pic>
        </mc:Fallback>
      </mc:AlternateContent>
    </p:spTree>
    <p:extLst>
      <p:ext uri="{BB962C8B-B14F-4D97-AF65-F5344CB8AC3E}">
        <p14:creationId xmlns:p14="http://schemas.microsoft.com/office/powerpoint/2010/main" val="309195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Objective</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DC5B902F-8824-5C4C-8043-07EE31815DB0}"/>
              </a:ext>
            </a:extLst>
          </p:cNvPr>
          <p:cNvSpPr txBox="1"/>
          <p:nvPr/>
        </p:nvSpPr>
        <p:spPr>
          <a:xfrm>
            <a:off x="810625" y="1125358"/>
            <a:ext cx="10570749" cy="1200329"/>
          </a:xfrm>
          <a:prstGeom prst="rect">
            <a:avLst/>
          </a:prstGeom>
          <a:noFill/>
        </p:spPr>
        <p:txBody>
          <a:bodyPr wrap="square" rtlCol="0">
            <a:spAutoFit/>
          </a:bodyPr>
          <a:lstStyle/>
          <a:p>
            <a:r>
              <a:rPr lang="en-CA" sz="2400" dirty="0">
                <a:solidFill>
                  <a:schemeClr val="bg1"/>
                </a:solidFill>
              </a:rPr>
              <a:t>The goal of the project is to predict the domestic (North America) total box office revenue of a movie after it’s opening weekend, based on the performance of it’s official YouTube movie trailer </a:t>
            </a:r>
          </a:p>
        </p:txBody>
      </p:sp>
      <p:pic>
        <p:nvPicPr>
          <p:cNvPr id="4" name="Picture 3">
            <a:extLst>
              <a:ext uri="{FF2B5EF4-FFF2-40B4-BE49-F238E27FC236}">
                <a16:creationId xmlns:a16="http://schemas.microsoft.com/office/drawing/2014/main" id="{EB4D083F-9793-7C40-9988-5B89617A7148}"/>
              </a:ext>
            </a:extLst>
          </p:cNvPr>
          <p:cNvPicPr>
            <a:picLocks noChangeAspect="1"/>
          </p:cNvPicPr>
          <p:nvPr/>
        </p:nvPicPr>
        <p:blipFill>
          <a:blip r:embed="rId3"/>
          <a:stretch>
            <a:fillRect/>
          </a:stretch>
        </p:blipFill>
        <p:spPr>
          <a:xfrm>
            <a:off x="6763314" y="2736657"/>
            <a:ext cx="5068379" cy="3754166"/>
          </a:xfrm>
          <a:prstGeom prst="rect">
            <a:avLst/>
          </a:prstGeom>
        </p:spPr>
      </p:pic>
      <p:sp>
        <p:nvSpPr>
          <p:cNvPr id="7" name="TextBox 6">
            <a:extLst>
              <a:ext uri="{FF2B5EF4-FFF2-40B4-BE49-F238E27FC236}">
                <a16:creationId xmlns:a16="http://schemas.microsoft.com/office/drawing/2014/main" id="{99FC082C-CD90-0849-AF57-D140F0715182}"/>
              </a:ext>
            </a:extLst>
          </p:cNvPr>
          <p:cNvSpPr txBox="1"/>
          <p:nvPr/>
        </p:nvSpPr>
        <p:spPr>
          <a:xfrm>
            <a:off x="810625" y="2594502"/>
            <a:ext cx="5657908" cy="4647426"/>
          </a:xfrm>
          <a:prstGeom prst="rect">
            <a:avLst/>
          </a:prstGeom>
          <a:noFill/>
        </p:spPr>
        <p:txBody>
          <a:bodyPr wrap="square" rtlCol="0">
            <a:spAutoFit/>
          </a:bodyPr>
          <a:lstStyle/>
          <a:p>
            <a:r>
              <a:rPr lang="en-CA" sz="2400" dirty="0">
                <a:solidFill>
                  <a:schemeClr val="bg1"/>
                </a:solidFill>
              </a:rPr>
              <a:t>Implications:</a:t>
            </a:r>
          </a:p>
          <a:p>
            <a:r>
              <a:rPr lang="en-CA" sz="2400" dirty="0">
                <a:solidFill>
                  <a:schemeClr val="bg1"/>
                </a:solidFill>
              </a:rPr>
              <a:t>Data collected from the YouTube movie trailer can provide useful insights into predicting a movie’s total box office. </a:t>
            </a:r>
          </a:p>
          <a:p>
            <a:pPr marL="342900" indent="-342900">
              <a:buClr>
                <a:schemeClr val="bg1"/>
              </a:buClr>
              <a:buFont typeface="Arial" panose="020B0604020202020204" pitchFamily="34" charset="0"/>
              <a:buChar char="•"/>
            </a:pPr>
            <a:r>
              <a:rPr lang="en-CA" sz="2400" dirty="0">
                <a:solidFill>
                  <a:schemeClr val="bg1"/>
                </a:solidFill>
              </a:rPr>
              <a:t> Maximize revenue</a:t>
            </a:r>
          </a:p>
          <a:p>
            <a:pPr marL="457200" indent="-457200">
              <a:buClr>
                <a:schemeClr val="bg1"/>
              </a:buClr>
              <a:buFont typeface="Arial" panose="020B0604020202020204" pitchFamily="34" charset="0"/>
              <a:buChar char="•"/>
            </a:pPr>
            <a:r>
              <a:rPr lang="en-CA" sz="2400" dirty="0">
                <a:solidFill>
                  <a:schemeClr val="bg1"/>
                </a:solidFill>
              </a:rPr>
              <a:t>Studio’s and marketers can create more “efficient” trailers to create buzz</a:t>
            </a:r>
          </a:p>
          <a:p>
            <a:pPr marL="457200" indent="-457200">
              <a:buClr>
                <a:schemeClr val="bg1"/>
              </a:buClr>
              <a:buFont typeface="Arial" panose="020B0604020202020204" pitchFamily="34" charset="0"/>
              <a:buChar char="•"/>
            </a:pPr>
            <a:r>
              <a:rPr lang="en-CA" sz="2400" dirty="0">
                <a:solidFill>
                  <a:schemeClr val="bg1"/>
                </a:solidFill>
              </a:rPr>
              <a:t>Theater owners can plan for which movies to keep playing</a:t>
            </a:r>
          </a:p>
          <a:p>
            <a:endParaRPr lang="en-CA"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1522624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Dataset</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F11E6E01-ED4E-4042-A2D4-503096DE29D7}"/>
              </a:ext>
            </a:extLst>
          </p:cNvPr>
          <p:cNvSpPr txBox="1"/>
          <p:nvPr/>
        </p:nvSpPr>
        <p:spPr>
          <a:xfrm>
            <a:off x="797949" y="1257300"/>
            <a:ext cx="5298051" cy="304698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2400" dirty="0">
                <a:solidFill>
                  <a:schemeClr val="bg1"/>
                </a:solidFill>
                <a:latin typeface="+mn-lt"/>
              </a:rPr>
              <a:t>Self curated</a:t>
            </a:r>
          </a:p>
          <a:p>
            <a:pPr marL="285750" lvl="1" indent="-285750">
              <a:buClr>
                <a:schemeClr val="bg1"/>
              </a:buClr>
              <a:buFont typeface="Arial" panose="020B0604020202020204" pitchFamily="34" charset="0"/>
              <a:buChar char="•"/>
            </a:pPr>
            <a:r>
              <a:rPr lang="en-US" sz="2400" dirty="0">
                <a:solidFill>
                  <a:schemeClr val="bg1"/>
                </a:solidFill>
                <a:latin typeface="+mn-lt"/>
              </a:rPr>
              <a:t>Sources are YouTube for movie trailer data and Box Office Mojo for movie related data using Tuber R package and </a:t>
            </a:r>
            <a:r>
              <a:rPr lang="en-US" sz="2400" dirty="0" err="1">
                <a:solidFill>
                  <a:schemeClr val="bg1"/>
                </a:solidFill>
                <a:latin typeface="+mn-lt"/>
              </a:rPr>
              <a:t>webscraper</a:t>
            </a:r>
            <a:r>
              <a:rPr lang="en-US" sz="2400" dirty="0">
                <a:solidFill>
                  <a:schemeClr val="bg1"/>
                </a:solidFill>
                <a:latin typeface="+mn-lt"/>
              </a:rPr>
              <a:t> package </a:t>
            </a:r>
            <a:r>
              <a:rPr lang="en-US" sz="2400" dirty="0" err="1">
                <a:solidFill>
                  <a:schemeClr val="bg1"/>
                </a:solidFill>
                <a:latin typeface="+mn-lt"/>
              </a:rPr>
              <a:t>RVest</a:t>
            </a:r>
            <a:endParaRPr lang="en-US" sz="2400" dirty="0">
              <a:solidFill>
                <a:schemeClr val="bg1"/>
              </a:solidFill>
              <a:latin typeface="+mn-lt"/>
            </a:endParaRPr>
          </a:p>
          <a:p>
            <a:pPr marL="285750" lvl="1" indent="-285750">
              <a:buClr>
                <a:schemeClr val="bg1"/>
              </a:buClr>
              <a:buFont typeface="Arial" panose="020B0604020202020204" pitchFamily="34" charset="0"/>
              <a:buChar char="•"/>
            </a:pPr>
            <a:r>
              <a:rPr lang="en-CA" sz="2400" dirty="0">
                <a:solidFill>
                  <a:schemeClr val="bg1"/>
                </a:solidFill>
                <a:latin typeface="+mn-lt"/>
                <a:ea typeface="Times New Roman" panose="02020603050405020304" pitchFamily="18" charset="0"/>
                <a:cs typeface="Times New Roman" panose="02020603050405020304" pitchFamily="18" charset="0"/>
              </a:rPr>
              <a:t>Data collected for movies that were released in the years 2012 to 2018</a:t>
            </a:r>
            <a:endParaRPr lang="en-US" sz="2400" dirty="0">
              <a:solidFill>
                <a:schemeClr val="bg1"/>
              </a:solidFill>
              <a:latin typeface="+mn-lt"/>
            </a:endParaRPr>
          </a:p>
        </p:txBody>
      </p:sp>
      <p:pic>
        <p:nvPicPr>
          <p:cNvPr id="4" name="Picture 3">
            <a:extLst>
              <a:ext uri="{FF2B5EF4-FFF2-40B4-BE49-F238E27FC236}">
                <a16:creationId xmlns:a16="http://schemas.microsoft.com/office/drawing/2014/main" id="{108B0A19-655B-814B-88BB-9A8B1C3B0026}"/>
              </a:ext>
            </a:extLst>
          </p:cNvPr>
          <p:cNvPicPr>
            <a:picLocks noChangeAspect="1"/>
          </p:cNvPicPr>
          <p:nvPr/>
        </p:nvPicPr>
        <p:blipFill>
          <a:blip r:embed="rId3"/>
          <a:stretch>
            <a:fillRect/>
          </a:stretch>
        </p:blipFill>
        <p:spPr>
          <a:xfrm>
            <a:off x="6236526" y="2823882"/>
            <a:ext cx="5511013" cy="3724835"/>
          </a:xfrm>
          <a:prstGeom prst="rect">
            <a:avLst/>
          </a:prstGeom>
        </p:spPr>
      </p:pic>
    </p:spTree>
    <p:extLst>
      <p:ext uri="{BB962C8B-B14F-4D97-AF65-F5344CB8AC3E}">
        <p14:creationId xmlns:p14="http://schemas.microsoft.com/office/powerpoint/2010/main" val="350700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lang="en-CA" sz="3300" b="1" dirty="0">
                <a:solidFill>
                  <a:srgbClr val="FFFFFF"/>
                </a:solidFill>
                <a:latin typeface="Calibri"/>
                <a:ea typeface="Calibri"/>
                <a:cs typeface="Calibri"/>
                <a:sym typeface="Calibri"/>
              </a:rPr>
              <a:t>Dataset</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0A7E608F-B90D-0043-9EBB-A8F518AC7EC5}"/>
              </a:ext>
            </a:extLst>
          </p:cNvPr>
          <p:cNvGraphicFramePr>
            <a:graphicFrameLocks noGrp="1"/>
          </p:cNvGraphicFramePr>
          <p:nvPr>
            <p:extLst>
              <p:ext uri="{D42A27DB-BD31-4B8C-83A1-F6EECF244321}">
                <p14:modId xmlns:p14="http://schemas.microsoft.com/office/powerpoint/2010/main" val="806565339"/>
              </p:ext>
            </p:extLst>
          </p:nvPr>
        </p:nvGraphicFramePr>
        <p:xfrm>
          <a:off x="699910" y="1875313"/>
          <a:ext cx="10758311" cy="4794000"/>
        </p:xfrm>
        <a:graphic>
          <a:graphicData uri="http://schemas.openxmlformats.org/drawingml/2006/table">
            <a:tbl>
              <a:tblPr firstRow="1" firstCol="1" bandRow="1">
                <a:tableStyleId>{5C22544A-7EE6-4342-B048-85BDC9FD1C3A}</a:tableStyleId>
              </a:tblPr>
              <a:tblGrid>
                <a:gridCol w="2067984">
                  <a:extLst>
                    <a:ext uri="{9D8B030D-6E8A-4147-A177-3AD203B41FA5}">
                      <a16:colId xmlns:a16="http://schemas.microsoft.com/office/drawing/2014/main" val="1967590685"/>
                    </a:ext>
                  </a:extLst>
                </a:gridCol>
                <a:gridCol w="688307">
                  <a:extLst>
                    <a:ext uri="{9D8B030D-6E8A-4147-A177-3AD203B41FA5}">
                      <a16:colId xmlns:a16="http://schemas.microsoft.com/office/drawing/2014/main" val="3701024809"/>
                    </a:ext>
                  </a:extLst>
                </a:gridCol>
                <a:gridCol w="8002020">
                  <a:extLst>
                    <a:ext uri="{9D8B030D-6E8A-4147-A177-3AD203B41FA5}">
                      <a16:colId xmlns:a16="http://schemas.microsoft.com/office/drawing/2014/main" val="2948698715"/>
                    </a:ext>
                  </a:extLst>
                </a:gridCol>
              </a:tblGrid>
              <a:tr h="207899">
                <a:tc>
                  <a:txBody>
                    <a:bodyPr/>
                    <a:lstStyle/>
                    <a:p>
                      <a:pPr>
                        <a:spcAft>
                          <a:spcPts val="0"/>
                        </a:spcAft>
                      </a:pPr>
                      <a:r>
                        <a:rPr lang="en-CA" sz="1400">
                          <a:effectLst/>
                        </a:rPr>
                        <a:t>Variable Name</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tc>
                <a:tc>
                  <a:txBody>
                    <a:bodyPr/>
                    <a:lstStyle/>
                    <a:p>
                      <a:pPr>
                        <a:spcAft>
                          <a:spcPts val="0"/>
                        </a:spcAft>
                      </a:pPr>
                      <a:r>
                        <a:rPr lang="en-CA" sz="1400">
                          <a:effectLst/>
                        </a:rPr>
                        <a:t>Type</a:t>
                      </a:r>
                      <a:endParaRPr lang="en-CA" sz="14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tc>
                <a:tc>
                  <a:txBody>
                    <a:bodyPr/>
                    <a:lstStyle/>
                    <a:p>
                      <a:pPr>
                        <a:spcAft>
                          <a:spcPts val="0"/>
                        </a:spcAft>
                      </a:pPr>
                      <a:r>
                        <a:rPr lang="en-CA" sz="1400" dirty="0">
                          <a:effectLst/>
                        </a:rPr>
                        <a:t>Description</a:t>
                      </a:r>
                      <a:endParaRPr lang="en-CA" sz="14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tc>
                <a:extLst>
                  <a:ext uri="{0D108BD9-81ED-4DB2-BD59-A6C34878D82A}">
                    <a16:rowId xmlns:a16="http://schemas.microsoft.com/office/drawing/2014/main" val="3056771648"/>
                  </a:ext>
                </a:extLst>
              </a:tr>
              <a:tr h="288000">
                <a:tc>
                  <a:txBody>
                    <a:bodyPr/>
                    <a:lstStyle/>
                    <a:p>
                      <a:pPr>
                        <a:lnSpc>
                          <a:spcPct val="100000"/>
                        </a:lnSpc>
                        <a:spcAft>
                          <a:spcPts val="0"/>
                        </a:spcAft>
                      </a:pPr>
                      <a:r>
                        <a:rPr lang="en-CA" sz="1200">
                          <a:effectLst/>
                        </a:rPr>
                        <a:t>OpeningTheaters</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dirty="0">
                          <a:effectLst/>
                        </a:rPr>
                        <a:t>number of screens the movie played on its opening weekend date</a:t>
                      </a:r>
                      <a:endParaRPr lang="en-CA"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2010989104"/>
                  </a:ext>
                </a:extLst>
              </a:tr>
              <a:tr h="288000">
                <a:tc>
                  <a:txBody>
                    <a:bodyPr/>
                    <a:lstStyle/>
                    <a:p>
                      <a:pPr>
                        <a:lnSpc>
                          <a:spcPct val="100000"/>
                        </a:lnSpc>
                        <a:spcAft>
                          <a:spcPts val="0"/>
                        </a:spcAft>
                      </a:pPr>
                      <a:r>
                        <a:rPr lang="en-CA" sz="1200">
                          <a:effectLst/>
                        </a:rPr>
                        <a:t>ViewCount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dirty="0">
                          <a:effectLst/>
                        </a:rPr>
                        <a:t>total number of comments for the YouTube movie trailer</a:t>
                      </a:r>
                      <a:endParaRPr lang="en-CA"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2681294333"/>
                  </a:ext>
                </a:extLst>
              </a:tr>
              <a:tr h="288000">
                <a:tc>
                  <a:txBody>
                    <a:bodyPr/>
                    <a:lstStyle/>
                    <a:p>
                      <a:pPr>
                        <a:lnSpc>
                          <a:spcPct val="100000"/>
                        </a:lnSpc>
                        <a:spcAft>
                          <a:spcPts val="0"/>
                        </a:spcAft>
                      </a:pPr>
                      <a:r>
                        <a:rPr lang="en-CA" sz="1200" dirty="0" err="1">
                          <a:effectLst/>
                        </a:rPr>
                        <a:t>LikeCount</a:t>
                      </a:r>
                      <a:endParaRPr lang="en-CA"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dirty="0">
                          <a:effectLst/>
                        </a:rPr>
                        <a:t>total number of likes for the YouTube movie trailer</a:t>
                      </a:r>
                      <a:endParaRPr lang="en-CA"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3259195232"/>
                  </a:ext>
                </a:extLst>
              </a:tr>
              <a:tr h="288000">
                <a:tc>
                  <a:txBody>
                    <a:bodyPr/>
                    <a:lstStyle/>
                    <a:p>
                      <a:pPr>
                        <a:lnSpc>
                          <a:spcPct val="100000"/>
                        </a:lnSpc>
                        <a:spcAft>
                          <a:spcPts val="0"/>
                        </a:spcAft>
                      </a:pPr>
                      <a:r>
                        <a:rPr lang="en-CA" sz="1200">
                          <a:effectLst/>
                        </a:rPr>
                        <a:t>DislikeCount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dirty="0">
                          <a:effectLst/>
                        </a:rPr>
                        <a:t>total number of dis-likes for the YouTube movie trailer</a:t>
                      </a:r>
                      <a:endParaRPr lang="en-CA"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2704476131"/>
                  </a:ext>
                </a:extLst>
              </a:tr>
              <a:tr h="288000">
                <a:tc>
                  <a:txBody>
                    <a:bodyPr/>
                    <a:lstStyle/>
                    <a:p>
                      <a:pPr>
                        <a:lnSpc>
                          <a:spcPct val="100000"/>
                        </a:lnSpc>
                        <a:spcAft>
                          <a:spcPts val="0"/>
                        </a:spcAft>
                      </a:pPr>
                      <a:r>
                        <a:rPr lang="en-CA" sz="1200">
                          <a:effectLst/>
                        </a:rPr>
                        <a:t>LikeDislikeRatio</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dirty="0" err="1">
                          <a:effectLst/>
                        </a:rPr>
                        <a:t>int</a:t>
                      </a:r>
                      <a:endParaRPr lang="en-CA"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ratio of likes to dislikes (= LikeCount/DislikeCount)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3324762097"/>
                  </a:ext>
                </a:extLst>
              </a:tr>
              <a:tr h="288000">
                <a:tc>
                  <a:txBody>
                    <a:bodyPr/>
                    <a:lstStyle/>
                    <a:p>
                      <a:pPr>
                        <a:lnSpc>
                          <a:spcPct val="100000"/>
                        </a:lnSpc>
                        <a:spcAft>
                          <a:spcPts val="0"/>
                        </a:spcAft>
                      </a:pPr>
                      <a:r>
                        <a:rPr lang="en-CA" sz="1200">
                          <a:effectLst/>
                        </a:rPr>
                        <a:t>CommentCount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total number of comments for the YouTube movie trailer</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37376461"/>
                  </a:ext>
                </a:extLst>
              </a:tr>
              <a:tr h="288000">
                <a:tc>
                  <a:txBody>
                    <a:bodyPr/>
                    <a:lstStyle/>
                    <a:p>
                      <a:pPr>
                        <a:lnSpc>
                          <a:spcPct val="100000"/>
                        </a:lnSpc>
                        <a:spcAft>
                          <a:spcPts val="0"/>
                        </a:spcAft>
                      </a:pPr>
                      <a:r>
                        <a:rPr lang="en-CA" sz="1200">
                          <a:effectLst/>
                        </a:rPr>
                        <a:t>positiveWordsBL</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total number of positive words in comments section of YouTube trailer video using Bing-Liu lexicon</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4048470245"/>
                  </a:ext>
                </a:extLst>
              </a:tr>
              <a:tr h="288000">
                <a:tc>
                  <a:txBody>
                    <a:bodyPr/>
                    <a:lstStyle/>
                    <a:p>
                      <a:pPr>
                        <a:lnSpc>
                          <a:spcPct val="100000"/>
                        </a:lnSpc>
                        <a:spcAft>
                          <a:spcPts val="0"/>
                        </a:spcAft>
                      </a:pPr>
                      <a:r>
                        <a:rPr lang="en-CA" sz="1200">
                          <a:effectLst/>
                        </a:rPr>
                        <a:t>negativeWordsBL</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total number of negative words in comments section of YoutTube movie trailer using Bing-Liu lexicon</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3545515725"/>
                  </a:ext>
                </a:extLst>
              </a:tr>
              <a:tr h="288000">
                <a:tc>
                  <a:txBody>
                    <a:bodyPr/>
                    <a:lstStyle/>
                    <a:p>
                      <a:pPr>
                        <a:lnSpc>
                          <a:spcPct val="100000"/>
                        </a:lnSpc>
                        <a:spcAft>
                          <a:spcPts val="0"/>
                        </a:spcAft>
                      </a:pPr>
                      <a:r>
                        <a:rPr lang="en-CA" sz="1200">
                          <a:effectLst/>
                        </a:rPr>
                        <a:t>netSentimentBL</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positive – negative words using Bing-Liu lexicon</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1310104356"/>
                  </a:ext>
                </a:extLst>
              </a:tr>
              <a:tr h="288000">
                <a:tc>
                  <a:txBody>
                    <a:bodyPr/>
                    <a:lstStyle/>
                    <a:p>
                      <a:pPr>
                        <a:lnSpc>
                          <a:spcPct val="100000"/>
                        </a:lnSpc>
                        <a:spcAft>
                          <a:spcPts val="0"/>
                        </a:spcAft>
                      </a:pPr>
                      <a:r>
                        <a:rPr lang="en-CA" sz="1200" dirty="0" err="1">
                          <a:effectLst/>
                        </a:rPr>
                        <a:t>scoreAbsoluteAFINN</a:t>
                      </a:r>
                      <a:endParaRPr lang="en-CA"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dirty="0">
                          <a:effectLst/>
                        </a:rPr>
                        <a:t>total score using AFINN lexicon which assigns words with a score that runs between -5 and 5, with negative scores indicating negative sentiment and positive scores indicating positive sentiment. Total was calculated by summing the score of each word</a:t>
                      </a:r>
                      <a:endParaRPr lang="en-CA"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3254557277"/>
                  </a:ext>
                </a:extLst>
              </a:tr>
              <a:tr h="288000">
                <a:tc>
                  <a:txBody>
                    <a:bodyPr/>
                    <a:lstStyle/>
                    <a:p>
                      <a:pPr>
                        <a:lnSpc>
                          <a:spcPct val="100000"/>
                        </a:lnSpc>
                        <a:spcAft>
                          <a:spcPts val="0"/>
                        </a:spcAft>
                      </a:pPr>
                      <a:r>
                        <a:rPr lang="en-CA" sz="1200">
                          <a:effectLst/>
                        </a:rPr>
                        <a:t>budget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dirty="0">
                          <a:effectLst/>
                        </a:rPr>
                        <a:t>budget of the movie in $</a:t>
                      </a:r>
                      <a:endParaRPr lang="en-CA" sz="12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1901065960"/>
                  </a:ext>
                </a:extLst>
              </a:tr>
              <a:tr h="288000">
                <a:tc>
                  <a:txBody>
                    <a:bodyPr/>
                    <a:lstStyle/>
                    <a:p>
                      <a:pPr>
                        <a:lnSpc>
                          <a:spcPct val="100000"/>
                        </a:lnSpc>
                        <a:spcAft>
                          <a:spcPts val="0"/>
                        </a:spcAft>
                      </a:pPr>
                      <a:r>
                        <a:rPr lang="en-CA" sz="1200">
                          <a:effectLst/>
                        </a:rPr>
                        <a:t>OpeningWeekendGross</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int</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box office revenue of the movie during its first weekend of release</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184540686"/>
                  </a:ext>
                </a:extLst>
              </a:tr>
              <a:tr h="288000">
                <a:tc>
                  <a:txBody>
                    <a:bodyPr/>
                    <a:lstStyle/>
                    <a:p>
                      <a:pPr>
                        <a:lnSpc>
                          <a:spcPct val="100000"/>
                        </a:lnSpc>
                        <a:spcAft>
                          <a:spcPts val="0"/>
                        </a:spcAft>
                      </a:pPr>
                      <a:r>
                        <a:rPr lang="en-CA" sz="1200">
                          <a:effectLst/>
                        </a:rPr>
                        <a:t>genre</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factor</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genre of the movie </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1459047131"/>
                  </a:ext>
                </a:extLst>
              </a:tr>
              <a:tr h="288000">
                <a:tc>
                  <a:txBody>
                    <a:bodyPr/>
                    <a:lstStyle/>
                    <a:p>
                      <a:pPr>
                        <a:lnSpc>
                          <a:spcPct val="100000"/>
                        </a:lnSpc>
                        <a:spcAft>
                          <a:spcPts val="0"/>
                        </a:spcAft>
                      </a:pPr>
                      <a:r>
                        <a:rPr lang="en-CA" sz="1200">
                          <a:effectLst/>
                        </a:rPr>
                        <a:t>mpaaRating</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factor</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a:effectLst/>
                        </a:rPr>
                        <a:t>censor rating that the Motion Picture Association of America assigns to a movie </a:t>
                      </a:r>
                      <a:endParaRPr lang="en-CA" sz="120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1874685728"/>
                  </a:ext>
                </a:extLst>
              </a:tr>
              <a:tr h="288000">
                <a:tc>
                  <a:txBody>
                    <a:bodyPr/>
                    <a:lstStyle/>
                    <a:p>
                      <a:pPr>
                        <a:lnSpc>
                          <a:spcPct val="100000"/>
                        </a:lnSpc>
                        <a:spcAft>
                          <a:spcPts val="0"/>
                        </a:spcAft>
                      </a:pPr>
                      <a:r>
                        <a:rPr lang="en-CA" sz="1200" b="1">
                          <a:effectLst/>
                        </a:rPr>
                        <a:t>TotalGross</a:t>
                      </a:r>
                      <a:endParaRPr lang="en-CA" sz="1200" b="1">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b="1">
                          <a:effectLst/>
                        </a:rPr>
                        <a:t>integer</a:t>
                      </a:r>
                      <a:endParaRPr lang="en-CA" sz="1200" b="1">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tc>
                  <a:txBody>
                    <a:bodyPr/>
                    <a:lstStyle/>
                    <a:p>
                      <a:pPr>
                        <a:lnSpc>
                          <a:spcPct val="100000"/>
                        </a:lnSpc>
                        <a:spcAft>
                          <a:spcPts val="0"/>
                        </a:spcAft>
                      </a:pPr>
                      <a:r>
                        <a:rPr lang="en-CA" sz="1200" b="1" dirty="0">
                          <a:effectLst/>
                        </a:rPr>
                        <a:t>target variable -- total box office revenue of a movie during its entire theatrical release. </a:t>
                      </a:r>
                      <a:endParaRPr lang="en-CA" sz="1200" b="1"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57004" marR="57004" marT="0" marB="0" anchor="ctr"/>
                </a:tc>
                <a:extLst>
                  <a:ext uri="{0D108BD9-81ED-4DB2-BD59-A6C34878D82A}">
                    <a16:rowId xmlns:a16="http://schemas.microsoft.com/office/drawing/2014/main" val="3873742453"/>
                  </a:ext>
                </a:extLst>
              </a:tr>
            </a:tbl>
          </a:graphicData>
        </a:graphic>
      </p:graphicFrame>
      <p:sp>
        <p:nvSpPr>
          <p:cNvPr id="6" name="TextBox 5">
            <a:extLst>
              <a:ext uri="{FF2B5EF4-FFF2-40B4-BE49-F238E27FC236}">
                <a16:creationId xmlns:a16="http://schemas.microsoft.com/office/drawing/2014/main" id="{22710424-C12D-224F-9BEB-D9A6D7B7CD11}"/>
              </a:ext>
            </a:extLst>
          </p:cNvPr>
          <p:cNvSpPr txBox="1"/>
          <p:nvPr/>
        </p:nvSpPr>
        <p:spPr>
          <a:xfrm>
            <a:off x="598312" y="1025858"/>
            <a:ext cx="10859910" cy="830997"/>
          </a:xfrm>
          <a:prstGeom prst="rect">
            <a:avLst/>
          </a:prstGeom>
          <a:noFill/>
        </p:spPr>
        <p:txBody>
          <a:bodyPr wrap="square" rtlCol="0">
            <a:spAutoFit/>
          </a:bodyPr>
          <a:lstStyle/>
          <a:p>
            <a:r>
              <a:rPr lang="en-CA" sz="2400" dirty="0">
                <a:solidFill>
                  <a:schemeClr val="bg1"/>
                </a:solidFill>
                <a:latin typeface="+mn-lt"/>
                <a:ea typeface="Times New Roman" panose="02020603050405020304" pitchFamily="18" charset="0"/>
                <a:cs typeface="Times New Roman" panose="02020603050405020304" pitchFamily="18" charset="0"/>
              </a:rPr>
              <a:t>The final dataset, after cleaning, has 15 variables and 869 observations with the following structure:</a:t>
            </a:r>
          </a:p>
        </p:txBody>
      </p:sp>
    </p:spTree>
    <p:extLst>
      <p:ext uri="{BB962C8B-B14F-4D97-AF65-F5344CB8AC3E}">
        <p14:creationId xmlns:p14="http://schemas.microsoft.com/office/powerpoint/2010/main" val="563831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Descriptive Analysis</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A5235A2-6AA7-794F-9CC7-22B87111B661}"/>
              </a:ext>
            </a:extLst>
          </p:cNvPr>
          <p:cNvSpPr txBox="1"/>
          <p:nvPr/>
        </p:nvSpPr>
        <p:spPr>
          <a:xfrm>
            <a:off x="263875" y="1034393"/>
            <a:ext cx="11194345"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lang="en-US" sz="2400" dirty="0">
                <a:solidFill>
                  <a:srgbClr val="FFFFFF"/>
                </a:solidFill>
                <a:latin typeface="Calibri" panose="020F0502020204030204" pitchFamily="34" charset="0"/>
                <a:cs typeface="Calibri" panose="020F0502020204030204" pitchFamily="34" charset="0"/>
              </a:rPr>
              <a:t>Outliers are observations of mega-block buster movies</a:t>
            </a:r>
            <a:endParaRPr kumimoji="0" lang="en-US" sz="2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endParaRPr>
          </a:p>
        </p:txBody>
      </p:sp>
      <p:pic>
        <p:nvPicPr>
          <p:cNvPr id="15" name="Picture 14">
            <a:extLst>
              <a:ext uri="{FF2B5EF4-FFF2-40B4-BE49-F238E27FC236}">
                <a16:creationId xmlns:a16="http://schemas.microsoft.com/office/drawing/2014/main" id="{AF3CA4B1-EBCA-4148-BBF3-D75A7117642E}"/>
              </a:ext>
            </a:extLst>
          </p:cNvPr>
          <p:cNvPicPr/>
          <p:nvPr/>
        </p:nvPicPr>
        <p:blipFill>
          <a:blip r:embed="rId3"/>
          <a:stretch>
            <a:fillRect/>
          </a:stretch>
        </p:blipFill>
        <p:spPr>
          <a:xfrm>
            <a:off x="3124200" y="1698647"/>
            <a:ext cx="5293030" cy="3673453"/>
          </a:xfrm>
          <a:prstGeom prst="rect">
            <a:avLst/>
          </a:prstGeom>
        </p:spPr>
      </p:pic>
      <p:pic>
        <p:nvPicPr>
          <p:cNvPr id="16" name="Picture 15">
            <a:extLst>
              <a:ext uri="{FF2B5EF4-FFF2-40B4-BE49-F238E27FC236}">
                <a16:creationId xmlns:a16="http://schemas.microsoft.com/office/drawing/2014/main" id="{13CF7525-FC30-6243-97FE-1328770BEC96}"/>
              </a:ext>
            </a:extLst>
          </p:cNvPr>
          <p:cNvPicPr/>
          <p:nvPr/>
        </p:nvPicPr>
        <p:blipFill>
          <a:blip r:embed="rId4"/>
          <a:stretch>
            <a:fillRect/>
          </a:stretch>
        </p:blipFill>
        <p:spPr>
          <a:xfrm>
            <a:off x="3124200" y="5374661"/>
            <a:ext cx="5293030" cy="1098756"/>
          </a:xfrm>
          <a:prstGeom prst="rect">
            <a:avLst/>
          </a:prstGeom>
        </p:spPr>
      </p:pic>
    </p:spTree>
    <p:extLst>
      <p:ext uri="{BB962C8B-B14F-4D97-AF65-F5344CB8AC3E}">
        <p14:creationId xmlns:p14="http://schemas.microsoft.com/office/powerpoint/2010/main" val="1321623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Descriptive Analysis</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A5235A2-6AA7-794F-9CC7-22B87111B661}"/>
              </a:ext>
            </a:extLst>
          </p:cNvPr>
          <p:cNvSpPr txBox="1"/>
          <p:nvPr/>
        </p:nvSpPr>
        <p:spPr>
          <a:xfrm>
            <a:off x="263875" y="1034393"/>
            <a:ext cx="11194345"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Right skewed data –negatively impact prediction results for linear regression model</a:t>
            </a:r>
          </a:p>
        </p:txBody>
      </p:sp>
      <p:pic>
        <p:nvPicPr>
          <p:cNvPr id="7" name="Picture 6">
            <a:extLst>
              <a:ext uri="{FF2B5EF4-FFF2-40B4-BE49-F238E27FC236}">
                <a16:creationId xmlns:a16="http://schemas.microsoft.com/office/drawing/2014/main" id="{DF0F518D-26A7-3049-B35B-5595610F0FB1}"/>
              </a:ext>
            </a:extLst>
          </p:cNvPr>
          <p:cNvPicPr/>
          <p:nvPr/>
        </p:nvPicPr>
        <p:blipFill>
          <a:blip r:embed="rId3"/>
          <a:stretch>
            <a:fillRect/>
          </a:stretch>
        </p:blipFill>
        <p:spPr>
          <a:xfrm>
            <a:off x="838199" y="2282650"/>
            <a:ext cx="4761089" cy="3290070"/>
          </a:xfrm>
          <a:prstGeom prst="rect">
            <a:avLst/>
          </a:prstGeom>
        </p:spPr>
      </p:pic>
      <p:pic>
        <p:nvPicPr>
          <p:cNvPr id="10" name="Picture 9">
            <a:extLst>
              <a:ext uri="{FF2B5EF4-FFF2-40B4-BE49-F238E27FC236}">
                <a16:creationId xmlns:a16="http://schemas.microsoft.com/office/drawing/2014/main" id="{F44B462E-A391-BB45-B163-45BBA28E15BA}"/>
              </a:ext>
            </a:extLst>
          </p:cNvPr>
          <p:cNvPicPr/>
          <p:nvPr/>
        </p:nvPicPr>
        <p:blipFill>
          <a:blip r:embed="rId4"/>
          <a:stretch>
            <a:fillRect/>
          </a:stretch>
        </p:blipFill>
        <p:spPr>
          <a:xfrm>
            <a:off x="838199" y="5572720"/>
            <a:ext cx="4761090" cy="1140363"/>
          </a:xfrm>
          <a:prstGeom prst="rect">
            <a:avLst/>
          </a:prstGeom>
        </p:spPr>
      </p:pic>
      <p:pic>
        <p:nvPicPr>
          <p:cNvPr id="11" name="Picture 10">
            <a:extLst>
              <a:ext uri="{FF2B5EF4-FFF2-40B4-BE49-F238E27FC236}">
                <a16:creationId xmlns:a16="http://schemas.microsoft.com/office/drawing/2014/main" id="{2C65D326-AC43-5445-B1DC-3DD0326B32AD}"/>
              </a:ext>
            </a:extLst>
          </p:cNvPr>
          <p:cNvPicPr/>
          <p:nvPr/>
        </p:nvPicPr>
        <p:blipFill>
          <a:blip r:embed="rId5"/>
          <a:stretch>
            <a:fillRect/>
          </a:stretch>
        </p:blipFill>
        <p:spPr>
          <a:xfrm>
            <a:off x="6807198" y="2344831"/>
            <a:ext cx="4651022" cy="3227889"/>
          </a:xfrm>
          <a:prstGeom prst="rect">
            <a:avLst/>
          </a:prstGeom>
        </p:spPr>
      </p:pic>
      <p:pic>
        <p:nvPicPr>
          <p:cNvPr id="12" name="Picture 11">
            <a:extLst>
              <a:ext uri="{FF2B5EF4-FFF2-40B4-BE49-F238E27FC236}">
                <a16:creationId xmlns:a16="http://schemas.microsoft.com/office/drawing/2014/main" id="{A17CC711-F974-BF44-A678-BD7A945D502D}"/>
              </a:ext>
            </a:extLst>
          </p:cNvPr>
          <p:cNvPicPr/>
          <p:nvPr/>
        </p:nvPicPr>
        <p:blipFill>
          <a:blip r:embed="rId6"/>
          <a:stretch>
            <a:fillRect/>
          </a:stretch>
        </p:blipFill>
        <p:spPr>
          <a:xfrm>
            <a:off x="6807198" y="5566692"/>
            <a:ext cx="4651022" cy="1105611"/>
          </a:xfrm>
          <a:prstGeom prst="rect">
            <a:avLst/>
          </a:prstGeom>
        </p:spPr>
      </p:pic>
      <p:sp>
        <p:nvSpPr>
          <p:cNvPr id="3" name="TextBox 2">
            <a:extLst>
              <a:ext uri="{FF2B5EF4-FFF2-40B4-BE49-F238E27FC236}">
                <a16:creationId xmlns:a16="http://schemas.microsoft.com/office/drawing/2014/main" id="{3B8289F2-DBBE-B74C-B415-698483CAACE5}"/>
              </a:ext>
            </a:extLst>
          </p:cNvPr>
          <p:cNvSpPr txBox="1"/>
          <p:nvPr/>
        </p:nvSpPr>
        <p:spPr>
          <a:xfrm>
            <a:off x="6352821" y="1949782"/>
            <a:ext cx="5105399" cy="307777"/>
          </a:xfrm>
          <a:prstGeom prst="rect">
            <a:avLst/>
          </a:prstGeom>
          <a:noFill/>
        </p:spPr>
        <p:txBody>
          <a:bodyPr wrap="square" rtlCol="0">
            <a:spAutoFit/>
          </a:bodyPr>
          <a:lstStyle/>
          <a:p>
            <a:pPr algn="ctr"/>
            <a:r>
              <a:rPr lang="en-US" dirty="0">
                <a:solidFill>
                  <a:srgbClr val="00B0F0"/>
                </a:solidFill>
              </a:rPr>
              <a:t>Log transformation of features</a:t>
            </a:r>
          </a:p>
        </p:txBody>
      </p:sp>
      <p:sp>
        <p:nvSpPr>
          <p:cNvPr id="14" name="TextBox 13">
            <a:extLst>
              <a:ext uri="{FF2B5EF4-FFF2-40B4-BE49-F238E27FC236}">
                <a16:creationId xmlns:a16="http://schemas.microsoft.com/office/drawing/2014/main" id="{0198C72F-D45E-454B-A3AE-17D18CA5CC1B}"/>
              </a:ext>
            </a:extLst>
          </p:cNvPr>
          <p:cNvSpPr txBox="1"/>
          <p:nvPr/>
        </p:nvSpPr>
        <p:spPr>
          <a:xfrm>
            <a:off x="493888" y="1949782"/>
            <a:ext cx="5105398" cy="316089"/>
          </a:xfrm>
          <a:prstGeom prst="rect">
            <a:avLst/>
          </a:prstGeom>
          <a:noFill/>
        </p:spPr>
        <p:txBody>
          <a:bodyPr wrap="square" rtlCol="0">
            <a:spAutoFit/>
          </a:bodyPr>
          <a:lstStyle/>
          <a:p>
            <a:pPr algn="ctr"/>
            <a:r>
              <a:rPr lang="en-US" dirty="0">
                <a:solidFill>
                  <a:srgbClr val="00B0F0"/>
                </a:solidFill>
              </a:rPr>
              <a:t>Histogram of features</a:t>
            </a:r>
          </a:p>
        </p:txBody>
      </p:sp>
    </p:spTree>
    <p:extLst>
      <p:ext uri="{BB962C8B-B14F-4D97-AF65-F5344CB8AC3E}">
        <p14:creationId xmlns:p14="http://schemas.microsoft.com/office/powerpoint/2010/main" val="156209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Feature Selection</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A5235A2-6AA7-794F-9CC7-22B87111B661}"/>
              </a:ext>
            </a:extLst>
          </p:cNvPr>
          <p:cNvSpPr txBox="1"/>
          <p:nvPr/>
        </p:nvSpPr>
        <p:spPr>
          <a:xfrm>
            <a:off x="609600" y="1039757"/>
            <a:ext cx="3928533" cy="8309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Checking for correlation</a:t>
            </a:r>
          </a:p>
          <a:p>
            <a:pPr marL="342900" marR="0" lvl="0" indent="-3429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2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Variance Inflation Factor</a:t>
            </a:r>
          </a:p>
        </p:txBody>
      </p:sp>
      <p:graphicFrame>
        <p:nvGraphicFramePr>
          <p:cNvPr id="3" name="Table 2">
            <a:extLst>
              <a:ext uri="{FF2B5EF4-FFF2-40B4-BE49-F238E27FC236}">
                <a16:creationId xmlns:a16="http://schemas.microsoft.com/office/drawing/2014/main" id="{CD4370F9-75C3-F94B-8408-87BC80756756}"/>
              </a:ext>
            </a:extLst>
          </p:cNvPr>
          <p:cNvGraphicFramePr>
            <a:graphicFrameLocks noGrp="1"/>
          </p:cNvGraphicFramePr>
          <p:nvPr>
            <p:extLst>
              <p:ext uri="{D42A27DB-BD31-4B8C-83A1-F6EECF244321}">
                <p14:modId xmlns:p14="http://schemas.microsoft.com/office/powerpoint/2010/main" val="313038962"/>
              </p:ext>
            </p:extLst>
          </p:nvPr>
        </p:nvGraphicFramePr>
        <p:xfrm>
          <a:off x="609599" y="2291961"/>
          <a:ext cx="4436533" cy="4130538"/>
        </p:xfrm>
        <a:graphic>
          <a:graphicData uri="http://schemas.openxmlformats.org/drawingml/2006/table">
            <a:tbl>
              <a:tblPr firstRow="1" firstCol="1" bandRow="1">
                <a:tableStyleId>{5C22544A-7EE6-4342-B048-85BDC9FD1C3A}</a:tableStyleId>
              </a:tblPr>
              <a:tblGrid>
                <a:gridCol w="2517423">
                  <a:extLst>
                    <a:ext uri="{9D8B030D-6E8A-4147-A177-3AD203B41FA5}">
                      <a16:colId xmlns:a16="http://schemas.microsoft.com/office/drawing/2014/main" val="455564339"/>
                    </a:ext>
                  </a:extLst>
                </a:gridCol>
                <a:gridCol w="1919110">
                  <a:extLst>
                    <a:ext uri="{9D8B030D-6E8A-4147-A177-3AD203B41FA5}">
                      <a16:colId xmlns:a16="http://schemas.microsoft.com/office/drawing/2014/main" val="2800089271"/>
                    </a:ext>
                  </a:extLst>
                </a:gridCol>
              </a:tblGrid>
              <a:tr h="273067">
                <a:tc>
                  <a:txBody>
                    <a:bodyPr/>
                    <a:lstStyle/>
                    <a:p>
                      <a:pPr algn="ctr">
                        <a:spcAft>
                          <a:spcPts val="0"/>
                        </a:spcAft>
                      </a:pPr>
                      <a:r>
                        <a:rPr lang="en-CA" sz="1300" dirty="0">
                          <a:effectLst/>
                        </a:rPr>
                        <a:t>Feature</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tc>
                <a:tc>
                  <a:txBody>
                    <a:bodyPr/>
                    <a:lstStyle/>
                    <a:p>
                      <a:pPr algn="ctr">
                        <a:spcAft>
                          <a:spcPts val="0"/>
                        </a:spcAft>
                      </a:pPr>
                      <a:r>
                        <a:rPr lang="en-CA" sz="1300">
                          <a:effectLst/>
                        </a:rPr>
                        <a:t>VIF</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tc>
                <a:extLst>
                  <a:ext uri="{0D108BD9-81ED-4DB2-BD59-A6C34878D82A}">
                    <a16:rowId xmlns:a16="http://schemas.microsoft.com/office/drawing/2014/main" val="1426557823"/>
                  </a:ext>
                </a:extLst>
              </a:tr>
              <a:tr h="273067">
                <a:tc>
                  <a:txBody>
                    <a:bodyPr/>
                    <a:lstStyle/>
                    <a:p>
                      <a:pPr>
                        <a:spcAft>
                          <a:spcPts val="0"/>
                        </a:spcAft>
                      </a:pPr>
                      <a:r>
                        <a:rPr lang="en-CA" sz="1300">
                          <a:effectLst/>
                        </a:rPr>
                        <a:t>OpeningTheaters</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2.2</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2180620283"/>
                  </a:ext>
                </a:extLst>
              </a:tr>
              <a:tr h="273067">
                <a:tc>
                  <a:txBody>
                    <a:bodyPr/>
                    <a:lstStyle/>
                    <a:p>
                      <a:pPr>
                        <a:spcAft>
                          <a:spcPts val="0"/>
                        </a:spcAft>
                      </a:pPr>
                      <a:r>
                        <a:rPr lang="en-CA" sz="1300">
                          <a:effectLst/>
                        </a:rPr>
                        <a:t>log(ViewCount)</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2.0</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1216316227"/>
                  </a:ext>
                </a:extLst>
              </a:tr>
              <a:tr h="273067">
                <a:tc>
                  <a:txBody>
                    <a:bodyPr/>
                    <a:lstStyle/>
                    <a:p>
                      <a:pPr>
                        <a:spcAft>
                          <a:spcPts val="0"/>
                        </a:spcAft>
                      </a:pPr>
                      <a:r>
                        <a:rPr lang="en-CA" sz="1300">
                          <a:effectLst/>
                        </a:rPr>
                        <a:t>log(LikeCount)</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latin typeface="Cambria" panose="02040503050406030204" pitchFamily="18" charset="0"/>
                          <a:ea typeface="Times New Roman" panose="02020603050405020304" pitchFamily="18" charset="0"/>
                          <a:cs typeface="Times New Roman" panose="02020603050405020304" pitchFamily="18" charset="0"/>
                        </a:rPr>
                        <a:t>50.0</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1484016769"/>
                  </a:ext>
                </a:extLst>
              </a:tr>
              <a:tr h="273067">
                <a:tc>
                  <a:txBody>
                    <a:bodyPr/>
                    <a:lstStyle/>
                    <a:p>
                      <a:pPr>
                        <a:spcAft>
                          <a:spcPts val="0"/>
                        </a:spcAft>
                      </a:pPr>
                      <a:r>
                        <a:rPr lang="en-CA" sz="1300">
                          <a:solidFill>
                            <a:srgbClr val="FF0000"/>
                          </a:solidFill>
                          <a:effectLst/>
                        </a:rPr>
                        <a:t>log(DislikeCount)</a:t>
                      </a:r>
                      <a:endParaRPr lang="en-CA" sz="150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solidFill>
                            <a:srgbClr val="FF0000"/>
                          </a:solidFill>
                          <a:effectLst/>
                        </a:rPr>
                        <a:t>48.2</a:t>
                      </a:r>
                      <a:endParaRPr lang="en-CA" sz="15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4115311839"/>
                  </a:ext>
                </a:extLst>
              </a:tr>
              <a:tr h="273067">
                <a:tc>
                  <a:txBody>
                    <a:bodyPr/>
                    <a:lstStyle/>
                    <a:p>
                      <a:pPr>
                        <a:spcAft>
                          <a:spcPts val="0"/>
                        </a:spcAft>
                      </a:pPr>
                      <a:r>
                        <a:rPr lang="en-CA" sz="1300" dirty="0">
                          <a:solidFill>
                            <a:srgbClr val="FF0000"/>
                          </a:solidFill>
                          <a:effectLst/>
                        </a:rPr>
                        <a:t>log(</a:t>
                      </a:r>
                      <a:r>
                        <a:rPr lang="en-CA" sz="1300" dirty="0" err="1">
                          <a:solidFill>
                            <a:srgbClr val="FF0000"/>
                          </a:solidFill>
                          <a:effectLst/>
                        </a:rPr>
                        <a:t>LikeDislikeRatio</a:t>
                      </a:r>
                      <a:r>
                        <a:rPr lang="en-CA" sz="1300" dirty="0">
                          <a:solidFill>
                            <a:srgbClr val="FF0000"/>
                          </a:solidFill>
                          <a:effectLst/>
                        </a:rPr>
                        <a:t>)</a:t>
                      </a:r>
                      <a:endParaRPr lang="en-CA" sz="15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solidFill>
                            <a:srgbClr val="FF0000"/>
                          </a:solidFill>
                          <a:effectLst/>
                        </a:rPr>
                        <a:t>25.7</a:t>
                      </a:r>
                      <a:endParaRPr lang="en-CA" sz="15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2150484448"/>
                  </a:ext>
                </a:extLst>
              </a:tr>
              <a:tr h="273067">
                <a:tc>
                  <a:txBody>
                    <a:bodyPr/>
                    <a:lstStyle/>
                    <a:p>
                      <a:pPr>
                        <a:spcAft>
                          <a:spcPts val="0"/>
                        </a:spcAft>
                      </a:pPr>
                      <a:r>
                        <a:rPr lang="en-CA" sz="1300">
                          <a:solidFill>
                            <a:srgbClr val="FF0000"/>
                          </a:solidFill>
                          <a:effectLst/>
                        </a:rPr>
                        <a:t>log(CommentCount)</a:t>
                      </a:r>
                      <a:endParaRPr lang="en-CA" sz="150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solidFill>
                            <a:srgbClr val="FF0000"/>
                          </a:solidFill>
                          <a:effectLst/>
                        </a:rPr>
                        <a:t>7.2</a:t>
                      </a:r>
                      <a:endParaRPr lang="en-CA" sz="15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3460988132"/>
                  </a:ext>
                </a:extLst>
              </a:tr>
              <a:tr h="273067">
                <a:tc>
                  <a:txBody>
                    <a:bodyPr/>
                    <a:lstStyle/>
                    <a:p>
                      <a:pPr>
                        <a:spcAft>
                          <a:spcPts val="0"/>
                        </a:spcAft>
                      </a:pPr>
                      <a:r>
                        <a:rPr lang="en-CA" sz="1300" dirty="0">
                          <a:effectLst/>
                        </a:rPr>
                        <a:t>log(</a:t>
                      </a:r>
                      <a:r>
                        <a:rPr lang="en-CA" sz="1300" dirty="0" err="1">
                          <a:effectLst/>
                        </a:rPr>
                        <a:t>positiveWordsBL</a:t>
                      </a:r>
                      <a:r>
                        <a:rPr lang="en-CA" sz="1300" dirty="0">
                          <a:effectLst/>
                        </a:rPr>
                        <a:t>)</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6.7</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454272982"/>
                  </a:ext>
                </a:extLst>
              </a:tr>
              <a:tr h="273067">
                <a:tc>
                  <a:txBody>
                    <a:bodyPr/>
                    <a:lstStyle/>
                    <a:p>
                      <a:pPr>
                        <a:spcAft>
                          <a:spcPts val="0"/>
                        </a:spcAft>
                      </a:pPr>
                      <a:r>
                        <a:rPr lang="en-CA" sz="1300">
                          <a:solidFill>
                            <a:srgbClr val="FF0000"/>
                          </a:solidFill>
                          <a:effectLst/>
                        </a:rPr>
                        <a:t>log(negativeWordsBL)</a:t>
                      </a:r>
                      <a:endParaRPr lang="en-CA" sz="150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solidFill>
                            <a:srgbClr val="FF0000"/>
                          </a:solidFill>
                          <a:effectLst/>
                        </a:rPr>
                        <a:t>6.5</a:t>
                      </a:r>
                      <a:endParaRPr lang="en-CA" sz="15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4050208610"/>
                  </a:ext>
                </a:extLst>
              </a:tr>
              <a:tr h="273067">
                <a:tc>
                  <a:txBody>
                    <a:bodyPr/>
                    <a:lstStyle/>
                    <a:p>
                      <a:pPr>
                        <a:spcAft>
                          <a:spcPts val="0"/>
                        </a:spcAft>
                      </a:pPr>
                      <a:r>
                        <a:rPr lang="en-CA" sz="1300">
                          <a:effectLst/>
                        </a:rPr>
                        <a:t>netSentimentBL</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1.4</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4196320023"/>
                  </a:ext>
                </a:extLst>
              </a:tr>
              <a:tr h="273067">
                <a:tc>
                  <a:txBody>
                    <a:bodyPr/>
                    <a:lstStyle/>
                    <a:p>
                      <a:pPr>
                        <a:spcAft>
                          <a:spcPts val="0"/>
                        </a:spcAft>
                      </a:pPr>
                      <a:r>
                        <a:rPr lang="en-CA" sz="1300">
                          <a:effectLst/>
                        </a:rPr>
                        <a:t>scoreAbsoluteAFINN</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1.5</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812757390"/>
                  </a:ext>
                </a:extLst>
              </a:tr>
              <a:tr h="273067">
                <a:tc>
                  <a:txBody>
                    <a:bodyPr/>
                    <a:lstStyle/>
                    <a:p>
                      <a:pPr>
                        <a:spcAft>
                          <a:spcPts val="0"/>
                        </a:spcAft>
                      </a:pPr>
                      <a:r>
                        <a:rPr lang="en-CA" sz="1300">
                          <a:effectLst/>
                        </a:rPr>
                        <a:t>log(budget)</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1.7</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1951443189"/>
                  </a:ext>
                </a:extLst>
              </a:tr>
              <a:tr h="307600">
                <a:tc>
                  <a:txBody>
                    <a:bodyPr/>
                    <a:lstStyle/>
                    <a:p>
                      <a:pPr>
                        <a:spcAft>
                          <a:spcPts val="0"/>
                        </a:spcAft>
                      </a:pPr>
                      <a:r>
                        <a:rPr lang="en-CA" sz="1300">
                          <a:effectLst/>
                        </a:rPr>
                        <a:t>log(OpeningWeekendGross)</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2.1</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868873854"/>
                  </a:ext>
                </a:extLst>
              </a:tr>
              <a:tr h="273067">
                <a:tc>
                  <a:txBody>
                    <a:bodyPr/>
                    <a:lstStyle/>
                    <a:p>
                      <a:pPr>
                        <a:spcAft>
                          <a:spcPts val="0"/>
                        </a:spcAft>
                      </a:pPr>
                      <a:r>
                        <a:rPr lang="en-CA" sz="1300">
                          <a:effectLst/>
                        </a:rPr>
                        <a:t>genre</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1.1</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303731883"/>
                  </a:ext>
                </a:extLst>
              </a:tr>
              <a:tr h="273067">
                <a:tc>
                  <a:txBody>
                    <a:bodyPr/>
                    <a:lstStyle/>
                    <a:p>
                      <a:pPr>
                        <a:spcAft>
                          <a:spcPts val="0"/>
                        </a:spcAft>
                      </a:pPr>
                      <a:r>
                        <a:rPr lang="en-CA" sz="1300">
                          <a:effectLst/>
                        </a:rPr>
                        <a:t>mpaaRating</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1.2</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484993252"/>
                  </a:ext>
                </a:extLst>
              </a:tr>
            </a:tbl>
          </a:graphicData>
        </a:graphic>
      </p:graphicFrame>
      <p:graphicFrame>
        <p:nvGraphicFramePr>
          <p:cNvPr id="4" name="Table 3">
            <a:extLst>
              <a:ext uri="{FF2B5EF4-FFF2-40B4-BE49-F238E27FC236}">
                <a16:creationId xmlns:a16="http://schemas.microsoft.com/office/drawing/2014/main" id="{A9FEEC49-B59C-1746-85E2-23666D6527EE}"/>
              </a:ext>
            </a:extLst>
          </p:cNvPr>
          <p:cNvGraphicFramePr>
            <a:graphicFrameLocks noGrp="1"/>
          </p:cNvGraphicFramePr>
          <p:nvPr>
            <p:extLst>
              <p:ext uri="{D42A27DB-BD31-4B8C-83A1-F6EECF244321}">
                <p14:modId xmlns:p14="http://schemas.microsoft.com/office/powerpoint/2010/main" val="3982277514"/>
              </p:ext>
            </p:extLst>
          </p:nvPr>
        </p:nvGraphicFramePr>
        <p:xfrm>
          <a:off x="7145869" y="2875568"/>
          <a:ext cx="4436532" cy="2901472"/>
        </p:xfrm>
        <a:graphic>
          <a:graphicData uri="http://schemas.openxmlformats.org/drawingml/2006/table">
            <a:tbl>
              <a:tblPr firstRow="1" firstCol="1" bandRow="1">
                <a:tableStyleId>{5C22544A-7EE6-4342-B048-85BDC9FD1C3A}</a:tableStyleId>
              </a:tblPr>
              <a:tblGrid>
                <a:gridCol w="2482224">
                  <a:extLst>
                    <a:ext uri="{9D8B030D-6E8A-4147-A177-3AD203B41FA5}">
                      <a16:colId xmlns:a16="http://schemas.microsoft.com/office/drawing/2014/main" val="3157959408"/>
                    </a:ext>
                  </a:extLst>
                </a:gridCol>
                <a:gridCol w="1954308">
                  <a:extLst>
                    <a:ext uri="{9D8B030D-6E8A-4147-A177-3AD203B41FA5}">
                      <a16:colId xmlns:a16="http://schemas.microsoft.com/office/drawing/2014/main" val="2674806589"/>
                    </a:ext>
                  </a:extLst>
                </a:gridCol>
              </a:tblGrid>
              <a:tr h="192753">
                <a:tc>
                  <a:txBody>
                    <a:bodyPr/>
                    <a:lstStyle/>
                    <a:p>
                      <a:pPr algn="ctr">
                        <a:spcAft>
                          <a:spcPts val="0"/>
                        </a:spcAft>
                      </a:pPr>
                      <a:r>
                        <a:rPr lang="en-CA" sz="1300">
                          <a:effectLst/>
                        </a:rPr>
                        <a:t>Feature</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tc>
                <a:tc>
                  <a:txBody>
                    <a:bodyPr/>
                    <a:lstStyle/>
                    <a:p>
                      <a:pPr algn="ctr">
                        <a:spcAft>
                          <a:spcPts val="0"/>
                        </a:spcAft>
                      </a:pPr>
                      <a:r>
                        <a:rPr lang="en-CA" sz="1300">
                          <a:effectLst/>
                        </a:rPr>
                        <a:t>VIF</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tc>
                <a:extLst>
                  <a:ext uri="{0D108BD9-81ED-4DB2-BD59-A6C34878D82A}">
                    <a16:rowId xmlns:a16="http://schemas.microsoft.com/office/drawing/2014/main" val="4030271293"/>
                  </a:ext>
                </a:extLst>
              </a:tr>
              <a:tr h="273067">
                <a:tc>
                  <a:txBody>
                    <a:bodyPr/>
                    <a:lstStyle/>
                    <a:p>
                      <a:pPr>
                        <a:spcAft>
                          <a:spcPts val="0"/>
                        </a:spcAft>
                      </a:pPr>
                      <a:r>
                        <a:rPr lang="en-CA" sz="1300">
                          <a:effectLst/>
                        </a:rPr>
                        <a:t>OpeningTheaters</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2.2</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419318329"/>
                  </a:ext>
                </a:extLst>
              </a:tr>
              <a:tr h="273067">
                <a:tc>
                  <a:txBody>
                    <a:bodyPr/>
                    <a:lstStyle/>
                    <a:p>
                      <a:pPr>
                        <a:spcAft>
                          <a:spcPts val="0"/>
                        </a:spcAft>
                      </a:pPr>
                      <a:r>
                        <a:rPr lang="en-CA" sz="1300">
                          <a:effectLst/>
                        </a:rPr>
                        <a:t>log(ViewCount)</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latin typeface="Cambria" panose="02040503050406030204" pitchFamily="18" charset="0"/>
                          <a:ea typeface="Times New Roman" panose="02020603050405020304" pitchFamily="18" charset="0"/>
                          <a:cs typeface="Times New Roman" panose="02020603050405020304" pitchFamily="18" charset="0"/>
                        </a:rPr>
                        <a:t>1.9</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3393060719"/>
                  </a:ext>
                </a:extLst>
              </a:tr>
              <a:tr h="273067">
                <a:tc>
                  <a:txBody>
                    <a:bodyPr/>
                    <a:lstStyle/>
                    <a:p>
                      <a:pPr>
                        <a:spcAft>
                          <a:spcPts val="0"/>
                        </a:spcAft>
                      </a:pPr>
                      <a:r>
                        <a:rPr lang="en-CA" sz="1300">
                          <a:effectLst/>
                        </a:rPr>
                        <a:t>log(LikeCount)</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2.4</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3661874205"/>
                  </a:ext>
                </a:extLst>
              </a:tr>
              <a:tr h="273067">
                <a:tc>
                  <a:txBody>
                    <a:bodyPr/>
                    <a:lstStyle/>
                    <a:p>
                      <a:pPr>
                        <a:spcAft>
                          <a:spcPts val="0"/>
                        </a:spcAft>
                      </a:pPr>
                      <a:r>
                        <a:rPr lang="en-CA" sz="1300">
                          <a:effectLst/>
                        </a:rPr>
                        <a:t>log(positiveWordsBL)</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2.1</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3525796701"/>
                  </a:ext>
                </a:extLst>
              </a:tr>
              <a:tr h="273067">
                <a:tc>
                  <a:txBody>
                    <a:bodyPr/>
                    <a:lstStyle/>
                    <a:p>
                      <a:pPr>
                        <a:spcAft>
                          <a:spcPts val="0"/>
                        </a:spcAft>
                      </a:pPr>
                      <a:r>
                        <a:rPr lang="en-CA" sz="1300">
                          <a:effectLst/>
                        </a:rPr>
                        <a:t>netSentimentBL</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1.4</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11666460"/>
                  </a:ext>
                </a:extLst>
              </a:tr>
              <a:tr h="273067">
                <a:tc>
                  <a:txBody>
                    <a:bodyPr/>
                    <a:lstStyle/>
                    <a:p>
                      <a:pPr>
                        <a:spcAft>
                          <a:spcPts val="0"/>
                        </a:spcAft>
                      </a:pPr>
                      <a:r>
                        <a:rPr lang="en-CA" sz="1300">
                          <a:effectLst/>
                        </a:rPr>
                        <a:t>scoreAbsoluteAFINN</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1.5</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4272767271"/>
                  </a:ext>
                </a:extLst>
              </a:tr>
              <a:tr h="273067">
                <a:tc>
                  <a:txBody>
                    <a:bodyPr/>
                    <a:lstStyle/>
                    <a:p>
                      <a:pPr>
                        <a:spcAft>
                          <a:spcPts val="0"/>
                        </a:spcAft>
                      </a:pPr>
                      <a:r>
                        <a:rPr lang="en-CA" sz="1300">
                          <a:effectLst/>
                        </a:rPr>
                        <a:t>log(budget)</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1.7</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1287582062"/>
                  </a:ext>
                </a:extLst>
              </a:tr>
              <a:tr h="245749">
                <a:tc>
                  <a:txBody>
                    <a:bodyPr/>
                    <a:lstStyle/>
                    <a:p>
                      <a:pPr>
                        <a:spcAft>
                          <a:spcPts val="0"/>
                        </a:spcAft>
                      </a:pPr>
                      <a:r>
                        <a:rPr lang="en-CA" sz="1300" dirty="0">
                          <a:effectLst/>
                        </a:rPr>
                        <a:t>log(</a:t>
                      </a:r>
                      <a:r>
                        <a:rPr lang="en-CA" sz="1300" dirty="0" err="1">
                          <a:effectLst/>
                        </a:rPr>
                        <a:t>OpeningWeekendGross</a:t>
                      </a:r>
                      <a:r>
                        <a:rPr lang="en-CA" sz="1300" dirty="0">
                          <a:effectLst/>
                        </a:rPr>
                        <a:t>)</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2.1</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1727581139"/>
                  </a:ext>
                </a:extLst>
              </a:tr>
              <a:tr h="273067">
                <a:tc>
                  <a:txBody>
                    <a:bodyPr/>
                    <a:lstStyle/>
                    <a:p>
                      <a:pPr>
                        <a:spcAft>
                          <a:spcPts val="0"/>
                        </a:spcAft>
                      </a:pPr>
                      <a:r>
                        <a:rPr lang="en-CA" sz="1300">
                          <a:effectLst/>
                        </a:rPr>
                        <a:t>genre</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1.1</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3604374362"/>
                  </a:ext>
                </a:extLst>
              </a:tr>
              <a:tr h="273067">
                <a:tc>
                  <a:txBody>
                    <a:bodyPr/>
                    <a:lstStyle/>
                    <a:p>
                      <a:pPr>
                        <a:spcAft>
                          <a:spcPts val="0"/>
                        </a:spcAft>
                      </a:pPr>
                      <a:r>
                        <a:rPr lang="en-CA" sz="1300">
                          <a:effectLst/>
                        </a:rPr>
                        <a:t>mpaaRating</a:t>
                      </a:r>
                      <a:endParaRPr lang="en-CA" sz="150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tc>
                  <a:txBody>
                    <a:bodyPr/>
                    <a:lstStyle/>
                    <a:p>
                      <a:pPr algn="ctr">
                        <a:spcAft>
                          <a:spcPts val="0"/>
                        </a:spcAft>
                      </a:pPr>
                      <a:r>
                        <a:rPr lang="en-CA" sz="1300" dirty="0">
                          <a:effectLst/>
                        </a:rPr>
                        <a:t>1.1</a:t>
                      </a:r>
                      <a:endParaRPr lang="en-CA" sz="15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86739" marR="86739" marT="0" marB="0" anchor="ctr"/>
                </a:tc>
                <a:extLst>
                  <a:ext uri="{0D108BD9-81ED-4DB2-BD59-A6C34878D82A}">
                    <a16:rowId xmlns:a16="http://schemas.microsoft.com/office/drawing/2014/main" val="129654845"/>
                  </a:ext>
                </a:extLst>
              </a:tr>
            </a:tbl>
          </a:graphicData>
        </a:graphic>
      </p:graphicFrame>
      <p:sp>
        <p:nvSpPr>
          <p:cNvPr id="7" name="Shape 148">
            <a:extLst>
              <a:ext uri="{FF2B5EF4-FFF2-40B4-BE49-F238E27FC236}">
                <a16:creationId xmlns:a16="http://schemas.microsoft.com/office/drawing/2014/main" id="{0A9616AA-526A-A64D-8734-751A826C7D71}"/>
              </a:ext>
            </a:extLst>
          </p:cNvPr>
          <p:cNvSpPr txBox="1"/>
          <p:nvPr/>
        </p:nvSpPr>
        <p:spPr>
          <a:xfrm>
            <a:off x="5691226" y="3610945"/>
            <a:ext cx="809548" cy="972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5000"/>
              <a:buFont typeface="Calibri"/>
              <a:buNone/>
            </a:pPr>
            <a:r>
              <a:rPr lang="en-CA" sz="5000" b="1" i="0" u="none" strike="noStrike" cap="none" dirty="0">
                <a:solidFill>
                  <a:schemeClr val="lt1"/>
                </a:solidFill>
                <a:latin typeface="Calibri"/>
                <a:ea typeface="Calibri"/>
                <a:cs typeface="Calibri"/>
                <a:sym typeface="Calibri"/>
              </a:rPr>
              <a:t>✂</a:t>
            </a:r>
            <a:endParaRPr sz="5000" b="1" i="0" u="none" strike="noStrike" cap="none" dirty="0">
              <a:solidFill>
                <a:schemeClr val="lt1"/>
              </a:solidFill>
              <a:latin typeface="Calibri"/>
              <a:ea typeface="Calibri"/>
              <a:cs typeface="Calibri"/>
              <a:sym typeface="Calibri"/>
            </a:endParaRPr>
          </a:p>
        </p:txBody>
      </p:sp>
      <p:sp>
        <p:nvSpPr>
          <p:cNvPr id="8" name="TextBox 7">
            <a:extLst>
              <a:ext uri="{FF2B5EF4-FFF2-40B4-BE49-F238E27FC236}">
                <a16:creationId xmlns:a16="http://schemas.microsoft.com/office/drawing/2014/main" id="{591B352C-255B-F546-AA48-E0E9B35EAADA}"/>
              </a:ext>
            </a:extLst>
          </p:cNvPr>
          <p:cNvSpPr txBox="1"/>
          <p:nvPr/>
        </p:nvSpPr>
        <p:spPr>
          <a:xfrm>
            <a:off x="940978" y="1681247"/>
            <a:ext cx="9886641" cy="400110"/>
          </a:xfrm>
          <a:prstGeom prst="rect">
            <a:avLst/>
          </a:prstGeom>
          <a:noFill/>
        </p:spPr>
        <p:txBody>
          <a:bodyPr wrap="square" rtlCol="0">
            <a:spAutoFit/>
          </a:bodyPr>
          <a:lstStyle/>
          <a:p>
            <a:pPr marL="342900" lvl="0" indent="-342900">
              <a:buClr>
                <a:srgbClr val="FFFFFF"/>
              </a:buClr>
              <a:buFont typeface="Arial" panose="020B0604020202020204" pitchFamily="34" charset="0"/>
              <a:buChar char="•"/>
              <a:defRPr/>
            </a:pPr>
            <a:r>
              <a:rPr lang="en-CA" sz="2000" dirty="0">
                <a:solidFill>
                  <a:srgbClr val="FFFFFF"/>
                </a:solidFill>
                <a:latin typeface="Calibri" panose="020F0502020204030204" pitchFamily="34" charset="0"/>
                <a:cs typeface="Calibri" panose="020F0502020204030204" pitchFamily="34" charset="0"/>
              </a:rPr>
              <a:t>VIF greater than 5 is considered to have high collinearity </a:t>
            </a:r>
            <a:endParaRPr kumimoji="0" lang="en-US" sz="20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325051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Shape 94"/>
          <p:cNvSpPr/>
          <p:nvPr/>
        </p:nvSpPr>
        <p:spPr>
          <a:xfrm>
            <a:off x="0" y="336899"/>
            <a:ext cx="4680000" cy="514351"/>
          </a:xfrm>
          <a:prstGeom prst="rect">
            <a:avLst/>
          </a:prstGeom>
          <a:solidFill>
            <a:srgbClr val="A2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Shape 95"/>
          <p:cNvSpPr txBox="1"/>
          <p:nvPr/>
        </p:nvSpPr>
        <p:spPr>
          <a:xfrm>
            <a:off x="0" y="82445"/>
            <a:ext cx="5884299" cy="801845"/>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300"/>
              <a:buFont typeface="Calibri"/>
              <a:buNone/>
              <a:tabLst/>
              <a:defRPr/>
            </a:pPr>
            <a:r>
              <a:rPr lang="en-CA" sz="3300" b="1" dirty="0">
                <a:solidFill>
                  <a:srgbClr val="FFFFFF"/>
                </a:solidFill>
                <a:latin typeface="Calibri"/>
                <a:ea typeface="Calibri"/>
                <a:cs typeface="Calibri"/>
                <a:sym typeface="Calibri"/>
              </a:rPr>
              <a:t>Model</a:t>
            </a:r>
            <a:r>
              <a:rPr kumimoji="0" lang="en-CA" sz="3300" b="1" i="0" u="none" strike="noStrike" kern="0" cap="none" spc="0" normalizeH="0" baseline="0" noProof="0" dirty="0">
                <a:ln>
                  <a:noFill/>
                </a:ln>
                <a:solidFill>
                  <a:srgbClr val="FFFFFF"/>
                </a:solidFill>
                <a:effectLst/>
                <a:uLnTx/>
                <a:uFillTx/>
                <a:latin typeface="Calibri"/>
                <a:ea typeface="Calibri"/>
                <a:cs typeface="Calibri"/>
                <a:sym typeface="Calibri"/>
              </a:rPr>
              <a:t> Selection</a:t>
            </a:r>
            <a:endParaRPr kumimoji="0" sz="3300" b="1"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CA5235A2-6AA7-794F-9CC7-22B87111B661}"/>
              </a:ext>
            </a:extLst>
          </p:cNvPr>
          <p:cNvSpPr txBox="1"/>
          <p:nvPr/>
        </p:nvSpPr>
        <p:spPr>
          <a:xfrm>
            <a:off x="460400" y="1330992"/>
            <a:ext cx="3432182" cy="461665"/>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
                <a:srgbClr val="FFFFFF"/>
              </a:buClr>
              <a:buSzTx/>
              <a:tabLst/>
              <a:defRPr/>
            </a:pPr>
            <a:r>
              <a:rPr lang="en-US" sz="2400" dirty="0">
                <a:solidFill>
                  <a:srgbClr val="FFFFFF"/>
                </a:solidFill>
                <a:latin typeface="Calibri" panose="020F0502020204030204" pitchFamily="34" charset="0"/>
                <a:cs typeface="Calibri" panose="020F0502020204030204" pitchFamily="34" charset="0"/>
              </a:rPr>
              <a:t>Linear Regression</a:t>
            </a:r>
            <a:endParaRPr kumimoji="0" lang="en-US" sz="2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endParaRPr>
          </a:p>
        </p:txBody>
      </p:sp>
      <p:pic>
        <p:nvPicPr>
          <p:cNvPr id="3" name="Picture 2">
            <a:extLst>
              <a:ext uri="{FF2B5EF4-FFF2-40B4-BE49-F238E27FC236}">
                <a16:creationId xmlns:a16="http://schemas.microsoft.com/office/drawing/2014/main" id="{4A52AB0F-ED4A-B541-9519-49BAF56921C8}"/>
              </a:ext>
            </a:extLst>
          </p:cNvPr>
          <p:cNvPicPr>
            <a:picLocks noChangeAspect="1"/>
          </p:cNvPicPr>
          <p:nvPr/>
        </p:nvPicPr>
        <p:blipFill>
          <a:blip r:embed="rId3"/>
          <a:stretch>
            <a:fillRect/>
          </a:stretch>
        </p:blipFill>
        <p:spPr>
          <a:xfrm>
            <a:off x="4259353" y="2065100"/>
            <a:ext cx="3538823" cy="2574137"/>
          </a:xfrm>
          <a:prstGeom prst="rect">
            <a:avLst/>
          </a:prstGeom>
        </p:spPr>
      </p:pic>
      <p:sp>
        <p:nvSpPr>
          <p:cNvPr id="10" name="TextBox 9">
            <a:extLst>
              <a:ext uri="{FF2B5EF4-FFF2-40B4-BE49-F238E27FC236}">
                <a16:creationId xmlns:a16="http://schemas.microsoft.com/office/drawing/2014/main" id="{D57C6E03-D040-224F-9517-7EA8C3929A9F}"/>
              </a:ext>
            </a:extLst>
          </p:cNvPr>
          <p:cNvSpPr txBox="1"/>
          <p:nvPr/>
        </p:nvSpPr>
        <p:spPr>
          <a:xfrm>
            <a:off x="4259353" y="1374281"/>
            <a:ext cx="3538823" cy="461665"/>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
                <a:srgbClr val="FFFFFF"/>
              </a:buClr>
              <a:buSzTx/>
              <a:tabLst/>
              <a:defRPr/>
            </a:pPr>
            <a:r>
              <a:rPr lang="en-US" sz="2400" dirty="0">
                <a:solidFill>
                  <a:srgbClr val="FFFFFF"/>
                </a:solidFill>
                <a:latin typeface="Calibri" panose="020F0502020204030204" pitchFamily="34" charset="0"/>
                <a:cs typeface="Calibri" panose="020F0502020204030204" pitchFamily="34" charset="0"/>
              </a:rPr>
              <a:t>Support Vector Regression</a:t>
            </a:r>
            <a:endParaRPr kumimoji="0" lang="en-US" sz="2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endParaRPr>
          </a:p>
        </p:txBody>
      </p:sp>
      <p:pic>
        <p:nvPicPr>
          <p:cNvPr id="4" name="Picture 3">
            <a:extLst>
              <a:ext uri="{FF2B5EF4-FFF2-40B4-BE49-F238E27FC236}">
                <a16:creationId xmlns:a16="http://schemas.microsoft.com/office/drawing/2014/main" id="{572B4590-F571-FC49-942B-A35A91F32013}"/>
              </a:ext>
            </a:extLst>
          </p:cNvPr>
          <p:cNvPicPr>
            <a:picLocks noChangeAspect="1"/>
          </p:cNvPicPr>
          <p:nvPr/>
        </p:nvPicPr>
        <p:blipFill>
          <a:blip r:embed="rId4"/>
          <a:stretch>
            <a:fillRect/>
          </a:stretch>
        </p:blipFill>
        <p:spPr>
          <a:xfrm>
            <a:off x="460400" y="2065100"/>
            <a:ext cx="3432183" cy="2574137"/>
          </a:xfrm>
          <a:prstGeom prst="rect">
            <a:avLst/>
          </a:prstGeom>
        </p:spPr>
      </p:pic>
      <p:sp>
        <p:nvSpPr>
          <p:cNvPr id="11" name="TextBox 10">
            <a:extLst>
              <a:ext uri="{FF2B5EF4-FFF2-40B4-BE49-F238E27FC236}">
                <a16:creationId xmlns:a16="http://schemas.microsoft.com/office/drawing/2014/main" id="{58E1CCF7-6B67-4E49-9DEB-47D76A60AF51}"/>
              </a:ext>
            </a:extLst>
          </p:cNvPr>
          <p:cNvSpPr txBox="1"/>
          <p:nvPr/>
        </p:nvSpPr>
        <p:spPr>
          <a:xfrm>
            <a:off x="8164947" y="1357618"/>
            <a:ext cx="3566652" cy="461665"/>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
                <a:srgbClr val="FFFFFF"/>
              </a:buClr>
              <a:buSzTx/>
              <a:tabLst/>
              <a:defRPr/>
            </a:pPr>
            <a:r>
              <a:rPr lang="en-US" sz="2400" dirty="0">
                <a:solidFill>
                  <a:srgbClr val="FFFFFF"/>
                </a:solidFill>
                <a:latin typeface="Calibri" panose="020F0502020204030204" pitchFamily="34" charset="0"/>
                <a:cs typeface="Calibri" panose="020F0502020204030204" pitchFamily="34" charset="0"/>
              </a:rPr>
              <a:t>Regression Tree</a:t>
            </a:r>
            <a:endParaRPr kumimoji="0" lang="en-US" sz="2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endParaRPr>
          </a:p>
        </p:txBody>
      </p:sp>
      <p:pic>
        <p:nvPicPr>
          <p:cNvPr id="6" name="Picture 5">
            <a:extLst>
              <a:ext uri="{FF2B5EF4-FFF2-40B4-BE49-F238E27FC236}">
                <a16:creationId xmlns:a16="http://schemas.microsoft.com/office/drawing/2014/main" id="{CB3FE84F-32FA-3344-9F2B-545CA7808004}"/>
              </a:ext>
            </a:extLst>
          </p:cNvPr>
          <p:cNvPicPr>
            <a:picLocks noChangeAspect="1"/>
          </p:cNvPicPr>
          <p:nvPr/>
        </p:nvPicPr>
        <p:blipFill>
          <a:blip r:embed="rId5"/>
          <a:stretch>
            <a:fillRect/>
          </a:stretch>
        </p:blipFill>
        <p:spPr>
          <a:xfrm>
            <a:off x="8167210" y="2065100"/>
            <a:ext cx="3538072" cy="2574137"/>
          </a:xfrm>
          <a:prstGeom prst="rect">
            <a:avLst/>
          </a:prstGeom>
        </p:spPr>
      </p:pic>
      <p:sp>
        <p:nvSpPr>
          <p:cNvPr id="7" name="TextBox 6">
            <a:extLst>
              <a:ext uri="{FF2B5EF4-FFF2-40B4-BE49-F238E27FC236}">
                <a16:creationId xmlns:a16="http://schemas.microsoft.com/office/drawing/2014/main" id="{2B4F6F2F-3B8B-5149-AE8F-E55B32218A45}"/>
              </a:ext>
            </a:extLst>
          </p:cNvPr>
          <p:cNvSpPr txBox="1"/>
          <p:nvPr/>
        </p:nvSpPr>
        <p:spPr>
          <a:xfrm>
            <a:off x="460400" y="4992550"/>
            <a:ext cx="11244882" cy="1323439"/>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2000" dirty="0">
                <a:solidFill>
                  <a:schemeClr val="bg1"/>
                </a:solidFill>
              </a:rPr>
              <a:t>Model’s forecast numeric data</a:t>
            </a:r>
          </a:p>
          <a:p>
            <a:pPr marL="285750" indent="-285750">
              <a:buClr>
                <a:schemeClr val="bg1"/>
              </a:buClr>
              <a:buFont typeface="Arial" panose="020B0604020202020204" pitchFamily="34" charset="0"/>
              <a:buChar char="•"/>
            </a:pPr>
            <a:r>
              <a:rPr lang="en-US" sz="2000" dirty="0">
                <a:solidFill>
                  <a:schemeClr val="bg1"/>
                </a:solidFill>
              </a:rPr>
              <a:t>Support Vector Regression and Regression Tree can model non-parametric data – does not depend on normal distribution for dependent and independent variables</a:t>
            </a:r>
          </a:p>
          <a:p>
            <a:pPr marL="285750" indent="-285750">
              <a:buClr>
                <a:schemeClr val="bg1"/>
              </a:buClr>
              <a:buFont typeface="Arial" panose="020B0604020202020204" pitchFamily="34" charset="0"/>
              <a:buChar char="•"/>
            </a:pPr>
            <a:r>
              <a:rPr lang="en-US" sz="2000" dirty="0">
                <a:solidFill>
                  <a:schemeClr val="bg1"/>
                </a:solidFill>
              </a:rPr>
              <a:t>70/30 training/test split was used for all models</a:t>
            </a:r>
          </a:p>
        </p:txBody>
      </p:sp>
    </p:spTree>
    <p:extLst>
      <p:ext uri="{BB962C8B-B14F-4D97-AF65-F5344CB8AC3E}">
        <p14:creationId xmlns:p14="http://schemas.microsoft.com/office/powerpoint/2010/main" val="38898252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13253</TotalTime>
  <Words>1410</Words>
  <Application>Microsoft Macintosh PowerPoint</Application>
  <PresentationFormat>Widescreen</PresentationFormat>
  <Paragraphs>350</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63</cp:revision>
  <dcterms:modified xsi:type="dcterms:W3CDTF">2019-03-06T01:54:17Z</dcterms:modified>
</cp:coreProperties>
</file>